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handoutMasterIdLst>
    <p:handoutMasterId r:id="rId29"/>
  </p:handoutMasterIdLst>
  <p:sldIdLst>
    <p:sldId id="489" r:id="rId2"/>
    <p:sldId id="490" r:id="rId3"/>
    <p:sldId id="491" r:id="rId4"/>
    <p:sldId id="492" r:id="rId5"/>
    <p:sldId id="493" r:id="rId6"/>
    <p:sldId id="494" r:id="rId7"/>
    <p:sldId id="495" r:id="rId8"/>
    <p:sldId id="496" r:id="rId9"/>
    <p:sldId id="497" r:id="rId10"/>
    <p:sldId id="498" r:id="rId11"/>
    <p:sldId id="499" r:id="rId12"/>
    <p:sldId id="500" r:id="rId13"/>
    <p:sldId id="501" r:id="rId14"/>
    <p:sldId id="502" r:id="rId15"/>
    <p:sldId id="503" r:id="rId16"/>
    <p:sldId id="504" r:id="rId17"/>
    <p:sldId id="505" r:id="rId18"/>
    <p:sldId id="506" r:id="rId19"/>
    <p:sldId id="516" r:id="rId20"/>
    <p:sldId id="508" r:id="rId21"/>
    <p:sldId id="509" r:id="rId22"/>
    <p:sldId id="510" r:id="rId23"/>
    <p:sldId id="511" r:id="rId24"/>
    <p:sldId id="512" r:id="rId25"/>
    <p:sldId id="517" r:id="rId26"/>
    <p:sldId id="514" r:id="rId27"/>
    <p:sldId id="515" r:id="rId28"/>
  </p:sldIdLst>
  <p:sldSz cx="13208000" cy="9906000"/>
  <p:notesSz cx="7099300" cy="10234613"/>
  <p:defaultTextStyle>
    <a:defPPr>
      <a:defRPr lang="en-US"/>
    </a:defPPr>
    <a:lvl1pPr algn="l" rtl="0" fontAlgn="base">
      <a:spcBef>
        <a:spcPct val="0"/>
      </a:spcBef>
      <a:spcAft>
        <a:spcPct val="0"/>
      </a:spcAft>
      <a:defRPr sz="2600" u="sng" kern="1200">
        <a:solidFill>
          <a:schemeClr val="tx1"/>
        </a:solidFill>
        <a:latin typeface="Times New Roman" pitchFamily="18" charset="0"/>
        <a:ea typeface="+mn-ea"/>
        <a:cs typeface="Arial" charset="0"/>
      </a:defRPr>
    </a:lvl1pPr>
    <a:lvl2pPr marL="457200" algn="l" rtl="0" fontAlgn="base">
      <a:spcBef>
        <a:spcPct val="0"/>
      </a:spcBef>
      <a:spcAft>
        <a:spcPct val="0"/>
      </a:spcAft>
      <a:defRPr sz="2600" u="sng" kern="1200">
        <a:solidFill>
          <a:schemeClr val="tx1"/>
        </a:solidFill>
        <a:latin typeface="Times New Roman" pitchFamily="18" charset="0"/>
        <a:ea typeface="+mn-ea"/>
        <a:cs typeface="Arial" charset="0"/>
      </a:defRPr>
    </a:lvl2pPr>
    <a:lvl3pPr marL="914400" algn="l" rtl="0" fontAlgn="base">
      <a:spcBef>
        <a:spcPct val="0"/>
      </a:spcBef>
      <a:spcAft>
        <a:spcPct val="0"/>
      </a:spcAft>
      <a:defRPr sz="2600" u="sng" kern="1200">
        <a:solidFill>
          <a:schemeClr val="tx1"/>
        </a:solidFill>
        <a:latin typeface="Times New Roman" pitchFamily="18" charset="0"/>
        <a:ea typeface="+mn-ea"/>
        <a:cs typeface="Arial" charset="0"/>
      </a:defRPr>
    </a:lvl3pPr>
    <a:lvl4pPr marL="1371600" algn="l" rtl="0" fontAlgn="base">
      <a:spcBef>
        <a:spcPct val="0"/>
      </a:spcBef>
      <a:spcAft>
        <a:spcPct val="0"/>
      </a:spcAft>
      <a:defRPr sz="2600" u="sng" kern="1200">
        <a:solidFill>
          <a:schemeClr val="tx1"/>
        </a:solidFill>
        <a:latin typeface="Times New Roman" pitchFamily="18" charset="0"/>
        <a:ea typeface="+mn-ea"/>
        <a:cs typeface="Arial" charset="0"/>
      </a:defRPr>
    </a:lvl4pPr>
    <a:lvl5pPr marL="1828800" algn="l" rtl="0" fontAlgn="base">
      <a:spcBef>
        <a:spcPct val="0"/>
      </a:spcBef>
      <a:spcAft>
        <a:spcPct val="0"/>
      </a:spcAft>
      <a:defRPr sz="2600" u="sng" kern="1200">
        <a:solidFill>
          <a:schemeClr val="tx1"/>
        </a:solidFill>
        <a:latin typeface="Times New Roman" pitchFamily="18" charset="0"/>
        <a:ea typeface="+mn-ea"/>
        <a:cs typeface="Arial" charset="0"/>
      </a:defRPr>
    </a:lvl5pPr>
    <a:lvl6pPr marL="2286000" algn="l" defTabSz="914400" rtl="0" eaLnBrk="1" latinLnBrk="0" hangingPunct="1">
      <a:defRPr sz="2600" u="sng" kern="1200">
        <a:solidFill>
          <a:schemeClr val="tx1"/>
        </a:solidFill>
        <a:latin typeface="Times New Roman" pitchFamily="18" charset="0"/>
        <a:ea typeface="+mn-ea"/>
        <a:cs typeface="Arial" charset="0"/>
      </a:defRPr>
    </a:lvl6pPr>
    <a:lvl7pPr marL="2743200" algn="l" defTabSz="914400" rtl="0" eaLnBrk="1" latinLnBrk="0" hangingPunct="1">
      <a:defRPr sz="2600" u="sng" kern="1200">
        <a:solidFill>
          <a:schemeClr val="tx1"/>
        </a:solidFill>
        <a:latin typeface="Times New Roman" pitchFamily="18" charset="0"/>
        <a:ea typeface="+mn-ea"/>
        <a:cs typeface="Arial" charset="0"/>
      </a:defRPr>
    </a:lvl7pPr>
    <a:lvl8pPr marL="3200400" algn="l" defTabSz="914400" rtl="0" eaLnBrk="1" latinLnBrk="0" hangingPunct="1">
      <a:defRPr sz="2600" u="sng" kern="1200">
        <a:solidFill>
          <a:schemeClr val="tx1"/>
        </a:solidFill>
        <a:latin typeface="Times New Roman" pitchFamily="18" charset="0"/>
        <a:ea typeface="+mn-ea"/>
        <a:cs typeface="Arial" charset="0"/>
      </a:defRPr>
    </a:lvl8pPr>
    <a:lvl9pPr marL="3657600" algn="l" defTabSz="914400" rtl="0" eaLnBrk="1" latinLnBrk="0" hangingPunct="1">
      <a:defRPr sz="2600" u="sng"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3120" userDrawn="1">
          <p15:clr>
            <a:srgbClr val="A4A3A4"/>
          </p15:clr>
        </p15:guide>
        <p15:guide id="2" pos="4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9E5CA"/>
    <a:srgbClr val="33CC33"/>
    <a:srgbClr val="FF00FF"/>
    <a:srgbClr val="FF9933"/>
    <a:srgbClr val="FF3399"/>
    <a:srgbClr val="CBCBCB"/>
    <a:srgbClr val="FFB7F5"/>
    <a:srgbClr val="DFC9FF"/>
    <a:srgbClr val="D4B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1" autoAdjust="0"/>
    <p:restoredTop sz="94660" autoAdjust="0"/>
  </p:normalViewPr>
  <p:slideViewPr>
    <p:cSldViewPr>
      <p:cViewPr varScale="1">
        <p:scale>
          <a:sx n="58" d="100"/>
          <a:sy n="58" d="100"/>
        </p:scale>
        <p:origin x="1182" y="144"/>
      </p:cViewPr>
      <p:guideLst>
        <p:guide orient="horz" pos="3120"/>
        <p:guide pos="4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6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3076575" cy="511175"/>
          </a:xfrm>
          <a:prstGeom prst="rect">
            <a:avLst/>
          </a:prstGeom>
          <a:noFill/>
          <a:ln>
            <a:noFill/>
          </a:ln>
          <a:effectLst/>
          <a:extLst/>
        </p:spPr>
        <p:txBody>
          <a:bodyPr vert="horz" wrap="square" lIns="99048" tIns="49524" rIns="99048" bIns="49524" numCol="1" anchor="t" anchorCtr="0" compatLnSpc="1">
            <a:prstTxWarp prst="textNoShape">
              <a:avLst/>
            </a:prstTxWarp>
          </a:bodyPr>
          <a:lstStyle>
            <a:lvl1pPr defTabSz="990600" eaLnBrk="0" hangingPunct="0">
              <a:defRPr sz="1300" u="none">
                <a:cs typeface="+mn-cs"/>
              </a:defRPr>
            </a:lvl1pPr>
          </a:lstStyle>
          <a:p>
            <a:pPr>
              <a:defRPr/>
            </a:pPr>
            <a:endParaRPr lang="en-AU" altLang="en-AU"/>
          </a:p>
        </p:txBody>
      </p:sp>
      <p:sp>
        <p:nvSpPr>
          <p:cNvPr id="79875" name="Rectangle 3"/>
          <p:cNvSpPr>
            <a:spLocks noGrp="1" noChangeArrowheads="1"/>
          </p:cNvSpPr>
          <p:nvPr>
            <p:ph type="dt" sz="quarter" idx="1"/>
          </p:nvPr>
        </p:nvSpPr>
        <p:spPr bwMode="auto">
          <a:xfrm>
            <a:off x="4022725" y="0"/>
            <a:ext cx="3076575" cy="511175"/>
          </a:xfrm>
          <a:prstGeom prst="rect">
            <a:avLst/>
          </a:prstGeom>
          <a:noFill/>
          <a:ln>
            <a:noFill/>
          </a:ln>
          <a:effectLst/>
          <a:extLst/>
        </p:spPr>
        <p:txBody>
          <a:bodyPr vert="horz" wrap="square" lIns="99048" tIns="49524" rIns="99048" bIns="49524" numCol="1" anchor="t" anchorCtr="0" compatLnSpc="1">
            <a:prstTxWarp prst="textNoShape">
              <a:avLst/>
            </a:prstTxWarp>
          </a:bodyPr>
          <a:lstStyle>
            <a:lvl1pPr algn="r" defTabSz="990600" eaLnBrk="0" hangingPunct="0">
              <a:defRPr sz="1300" u="none">
                <a:cs typeface="+mn-cs"/>
              </a:defRPr>
            </a:lvl1pPr>
          </a:lstStyle>
          <a:p>
            <a:pPr>
              <a:defRPr/>
            </a:pPr>
            <a:endParaRPr lang="en-AU" altLang="en-AU"/>
          </a:p>
        </p:txBody>
      </p:sp>
      <p:sp>
        <p:nvSpPr>
          <p:cNvPr id="79876" name="Rectangle 4"/>
          <p:cNvSpPr>
            <a:spLocks noGrp="1" noChangeArrowheads="1"/>
          </p:cNvSpPr>
          <p:nvPr>
            <p:ph type="ftr" sz="quarter" idx="2"/>
          </p:nvPr>
        </p:nvSpPr>
        <p:spPr bwMode="auto">
          <a:xfrm>
            <a:off x="0" y="9723438"/>
            <a:ext cx="3076575" cy="511175"/>
          </a:xfrm>
          <a:prstGeom prst="rect">
            <a:avLst/>
          </a:prstGeom>
          <a:noFill/>
          <a:ln>
            <a:noFill/>
          </a:ln>
          <a:effectLst/>
          <a:extLst/>
        </p:spPr>
        <p:txBody>
          <a:bodyPr vert="horz" wrap="square" lIns="99048" tIns="49524" rIns="99048" bIns="49524" numCol="1" anchor="b" anchorCtr="0" compatLnSpc="1">
            <a:prstTxWarp prst="textNoShape">
              <a:avLst/>
            </a:prstTxWarp>
          </a:bodyPr>
          <a:lstStyle>
            <a:lvl1pPr defTabSz="990600" eaLnBrk="0" hangingPunct="0">
              <a:defRPr sz="1300" u="none">
                <a:cs typeface="+mn-cs"/>
              </a:defRPr>
            </a:lvl1pPr>
          </a:lstStyle>
          <a:p>
            <a:pPr>
              <a:defRPr/>
            </a:pPr>
            <a:endParaRPr lang="en-AU" altLang="en-AU"/>
          </a:p>
        </p:txBody>
      </p:sp>
      <p:sp>
        <p:nvSpPr>
          <p:cNvPr id="79877" name="Rectangle 5"/>
          <p:cNvSpPr>
            <a:spLocks noGrp="1" noChangeArrowheads="1"/>
          </p:cNvSpPr>
          <p:nvPr>
            <p:ph type="sldNum" sz="quarter" idx="3"/>
          </p:nvPr>
        </p:nvSpPr>
        <p:spPr bwMode="auto">
          <a:xfrm>
            <a:off x="4022725" y="9723438"/>
            <a:ext cx="3076575" cy="511175"/>
          </a:xfrm>
          <a:prstGeom prst="rect">
            <a:avLst/>
          </a:prstGeom>
          <a:noFill/>
          <a:ln>
            <a:noFill/>
          </a:ln>
          <a:effectLst/>
          <a:extLst/>
        </p:spPr>
        <p:txBody>
          <a:bodyPr vert="horz" wrap="square" lIns="99048" tIns="49524" rIns="99048" bIns="49524" numCol="1" anchor="b" anchorCtr="0" compatLnSpc="1">
            <a:prstTxWarp prst="textNoShape">
              <a:avLst/>
            </a:prstTxWarp>
          </a:bodyPr>
          <a:lstStyle>
            <a:lvl1pPr algn="r" defTabSz="990600" eaLnBrk="0" hangingPunct="0">
              <a:defRPr sz="1300" u="none">
                <a:cs typeface="+mn-cs"/>
              </a:defRPr>
            </a:lvl1pPr>
          </a:lstStyle>
          <a:p>
            <a:pPr>
              <a:defRPr/>
            </a:pPr>
            <a:fld id="{6F6D8A27-D439-4C4B-ACB0-ABB3EBB0B9F6}" type="slidenum">
              <a:rPr lang="en-AU" altLang="en-AU"/>
              <a:pPr>
                <a:defRPr/>
              </a:pPr>
              <a:t>‹#›</a:t>
            </a:fld>
            <a:endParaRPr lang="en-AU" altLang="en-AU"/>
          </a:p>
        </p:txBody>
      </p:sp>
    </p:spTree>
    <p:extLst>
      <p:ext uri="{BB962C8B-B14F-4D97-AF65-F5344CB8AC3E}">
        <p14:creationId xmlns:p14="http://schemas.microsoft.com/office/powerpoint/2010/main" val="17392824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513645" y="440267"/>
            <a:ext cx="12219694" cy="990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242667" anchor="ctr"/>
          <a:lstStyle/>
          <a:p>
            <a:pPr eaLnBrk="0" hangingPunct="0"/>
            <a:endParaRPr lang="en-US" sz="5393" b="1" u="none">
              <a:latin typeface="Arial Narrow" pitchFamily="34" charset="0"/>
            </a:endParaRPr>
          </a:p>
        </p:txBody>
      </p:sp>
      <p:sp>
        <p:nvSpPr>
          <p:cNvPr id="3" name="Rectangle 3"/>
          <p:cNvSpPr>
            <a:spLocks noGrp="1" noChangeArrowheads="1"/>
          </p:cNvSpPr>
          <p:nvPr/>
        </p:nvSpPr>
        <p:spPr bwMode="auto">
          <a:xfrm>
            <a:off x="513644" y="1430869"/>
            <a:ext cx="12217400" cy="803486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159467"/>
          <a:lstStyle/>
          <a:p>
            <a:pPr marL="660391" indent="-660391" eaLnBrk="0" hangingPunct="0">
              <a:spcBef>
                <a:spcPct val="5000"/>
              </a:spcBef>
              <a:buClr>
                <a:srgbClr val="FF0000"/>
              </a:buClr>
              <a:buFont typeface="Symbol" pitchFamily="18" charset="2"/>
              <a:buChar char="·"/>
            </a:pPr>
            <a:endParaRPr lang="en-US" sz="5393" u="none">
              <a:latin typeface="Arial Narrow" pitchFamily="34" charset="0"/>
            </a:endParaRPr>
          </a:p>
        </p:txBody>
      </p:sp>
    </p:spTree>
    <p:extLst>
      <p:ext uri="{BB962C8B-B14F-4D97-AF65-F5344CB8AC3E}">
        <p14:creationId xmlns:p14="http://schemas.microsoft.com/office/powerpoint/2010/main" val="37486659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01049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78992" y="440269"/>
            <a:ext cx="3054351" cy="902546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3648" y="440269"/>
            <a:ext cx="8945211" cy="90254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057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p:txBody>
          <a:bodyPr/>
          <a:lstStyle>
            <a:lvl1pPr marL="355600" indent="-355600">
              <a:lnSpc>
                <a:spcPct val="110000"/>
              </a:lnSpc>
              <a:buClr>
                <a:srgbClr val="0000FF"/>
              </a:buClr>
              <a:defRPr sz="3000"/>
            </a:lvl1pPr>
            <a:lvl2pPr marL="723900" indent="-368300">
              <a:lnSpc>
                <a:spcPct val="110000"/>
              </a:lnSpc>
              <a:buClr>
                <a:srgbClr val="FF33CC"/>
              </a:buClr>
              <a:defRPr sz="2800"/>
            </a:lvl2pPr>
            <a:lvl3pPr marL="990600" indent="-246063">
              <a:lnSpc>
                <a:spcPct val="110000"/>
              </a:lnSpc>
              <a:defRPr sz="2600"/>
            </a:lvl3pPr>
            <a:lvl4pPr>
              <a:lnSpc>
                <a:spcPct val="110000"/>
              </a:lnSpc>
              <a:defRPr sz="2400"/>
            </a:lvl4pPr>
            <a:lvl5pPr>
              <a:lnSpc>
                <a:spcPct val="110000"/>
              </a:lnSpc>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3196698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43341" y="6365526"/>
            <a:ext cx="11226800" cy="1967442"/>
          </a:xfrm>
        </p:spPr>
        <p:txBody>
          <a:bodyPr anchor="t"/>
          <a:lstStyle>
            <a:lvl1pPr algn="l">
              <a:defRPr sz="7704" b="1" cap="all"/>
            </a:lvl1pPr>
          </a:lstStyle>
          <a:p>
            <a:r>
              <a:rPr lang="en-US" smtClean="0"/>
              <a:t>Click to edit Master title style</a:t>
            </a:r>
            <a:endParaRPr lang="en-US"/>
          </a:p>
        </p:txBody>
      </p:sp>
      <p:sp>
        <p:nvSpPr>
          <p:cNvPr id="3" name="Text Placeholder 2"/>
          <p:cNvSpPr>
            <a:spLocks noGrp="1"/>
          </p:cNvSpPr>
          <p:nvPr>
            <p:ph type="body" idx="1"/>
          </p:nvPr>
        </p:nvSpPr>
        <p:spPr>
          <a:xfrm>
            <a:off x="1043341" y="4198590"/>
            <a:ext cx="11226800" cy="2166937"/>
          </a:xfrm>
        </p:spPr>
        <p:txBody>
          <a:bodyPr anchor="b"/>
          <a:lstStyle>
            <a:lvl1pPr marL="0" indent="0">
              <a:buNone/>
              <a:defRPr sz="3852"/>
            </a:lvl1pPr>
            <a:lvl2pPr marL="880521" indent="0">
              <a:buNone/>
              <a:defRPr sz="3467"/>
            </a:lvl2pPr>
            <a:lvl3pPr marL="1761043" indent="0">
              <a:buNone/>
              <a:defRPr sz="3081"/>
            </a:lvl3pPr>
            <a:lvl4pPr marL="2641564" indent="0">
              <a:buNone/>
              <a:defRPr sz="2696"/>
            </a:lvl4pPr>
            <a:lvl5pPr marL="3522086" indent="0">
              <a:buNone/>
              <a:defRPr sz="2696"/>
            </a:lvl5pPr>
            <a:lvl6pPr marL="4402607" indent="0">
              <a:buNone/>
              <a:defRPr sz="2696"/>
            </a:lvl6pPr>
            <a:lvl7pPr marL="5283129" indent="0">
              <a:buNone/>
              <a:defRPr sz="2696"/>
            </a:lvl7pPr>
            <a:lvl8pPr marL="6163650" indent="0">
              <a:buNone/>
              <a:defRPr sz="2696"/>
            </a:lvl8pPr>
            <a:lvl9pPr marL="7044172" indent="0">
              <a:buNone/>
              <a:defRPr sz="2696"/>
            </a:lvl9pPr>
          </a:lstStyle>
          <a:p>
            <a:pPr lvl="0"/>
            <a:r>
              <a:rPr lang="en-US" smtClean="0"/>
              <a:t>Click to edit Master text styles</a:t>
            </a:r>
          </a:p>
        </p:txBody>
      </p:sp>
    </p:spTree>
    <p:extLst>
      <p:ext uri="{BB962C8B-B14F-4D97-AF65-F5344CB8AC3E}">
        <p14:creationId xmlns:p14="http://schemas.microsoft.com/office/powerpoint/2010/main" val="1538318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3647" y="1430869"/>
            <a:ext cx="5998633" cy="8034867"/>
          </a:xfrm>
        </p:spPr>
        <p:txBody>
          <a:bodyPr/>
          <a:lstStyle>
            <a:lvl1pPr>
              <a:defRPr sz="5393"/>
            </a:lvl1pPr>
            <a:lvl2pPr>
              <a:defRPr sz="4622"/>
            </a:lvl2pPr>
            <a:lvl3pPr>
              <a:defRPr sz="3852"/>
            </a:lvl3pPr>
            <a:lvl4pPr>
              <a:defRPr sz="3467"/>
            </a:lvl4pPr>
            <a:lvl5pPr>
              <a:defRPr sz="3467"/>
            </a:lvl5pPr>
            <a:lvl6pPr>
              <a:defRPr sz="3467"/>
            </a:lvl6pPr>
            <a:lvl7pPr>
              <a:defRPr sz="3467"/>
            </a:lvl7pPr>
            <a:lvl8pPr>
              <a:defRPr sz="3467"/>
            </a:lvl8pPr>
            <a:lvl9pPr>
              <a:defRPr sz="34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732414" y="1430869"/>
            <a:ext cx="5998633" cy="8034867"/>
          </a:xfrm>
        </p:spPr>
        <p:txBody>
          <a:bodyPr/>
          <a:lstStyle>
            <a:lvl1pPr>
              <a:defRPr sz="5393"/>
            </a:lvl1pPr>
            <a:lvl2pPr>
              <a:defRPr sz="4622"/>
            </a:lvl2pPr>
            <a:lvl3pPr>
              <a:defRPr sz="3852"/>
            </a:lvl3pPr>
            <a:lvl4pPr>
              <a:defRPr sz="3467"/>
            </a:lvl4pPr>
            <a:lvl5pPr>
              <a:defRPr sz="3467"/>
            </a:lvl5pPr>
            <a:lvl6pPr>
              <a:defRPr sz="3467"/>
            </a:lvl6pPr>
            <a:lvl7pPr>
              <a:defRPr sz="3467"/>
            </a:lvl7pPr>
            <a:lvl8pPr>
              <a:defRPr sz="3467"/>
            </a:lvl8pPr>
            <a:lvl9pPr>
              <a:defRPr sz="34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1895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0400" y="396699"/>
            <a:ext cx="11887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60403" y="2217386"/>
            <a:ext cx="5835827" cy="924101"/>
          </a:xfrm>
        </p:spPr>
        <p:txBody>
          <a:bodyPr anchor="b"/>
          <a:lstStyle>
            <a:lvl1pPr marL="0" indent="0">
              <a:buNone/>
              <a:defRPr sz="4622" b="1"/>
            </a:lvl1pPr>
            <a:lvl2pPr marL="880521" indent="0">
              <a:buNone/>
              <a:defRPr sz="3852" b="1"/>
            </a:lvl2pPr>
            <a:lvl3pPr marL="1761043" indent="0">
              <a:buNone/>
              <a:defRPr sz="3467" b="1"/>
            </a:lvl3pPr>
            <a:lvl4pPr marL="2641564" indent="0">
              <a:buNone/>
              <a:defRPr sz="3081" b="1"/>
            </a:lvl4pPr>
            <a:lvl5pPr marL="3522086" indent="0">
              <a:buNone/>
              <a:defRPr sz="3081" b="1"/>
            </a:lvl5pPr>
            <a:lvl6pPr marL="4402607" indent="0">
              <a:buNone/>
              <a:defRPr sz="3081" b="1"/>
            </a:lvl6pPr>
            <a:lvl7pPr marL="5283129" indent="0">
              <a:buNone/>
              <a:defRPr sz="3081" b="1"/>
            </a:lvl7pPr>
            <a:lvl8pPr marL="6163650" indent="0">
              <a:buNone/>
              <a:defRPr sz="3081" b="1"/>
            </a:lvl8pPr>
            <a:lvl9pPr marL="7044172" indent="0">
              <a:buNone/>
              <a:defRPr sz="3081" b="1"/>
            </a:lvl9pPr>
          </a:lstStyle>
          <a:p>
            <a:pPr lvl="0"/>
            <a:r>
              <a:rPr lang="en-US" smtClean="0"/>
              <a:t>Click to edit Master text styles</a:t>
            </a:r>
          </a:p>
        </p:txBody>
      </p:sp>
      <p:sp>
        <p:nvSpPr>
          <p:cNvPr id="4" name="Content Placeholder 3"/>
          <p:cNvSpPr>
            <a:spLocks noGrp="1"/>
          </p:cNvSpPr>
          <p:nvPr>
            <p:ph sz="half" idx="2"/>
          </p:nvPr>
        </p:nvSpPr>
        <p:spPr>
          <a:xfrm>
            <a:off x="660403" y="3141486"/>
            <a:ext cx="5835827" cy="5707416"/>
          </a:xfrm>
        </p:spPr>
        <p:txBody>
          <a:bodyPr/>
          <a:lstStyle>
            <a:lvl1pPr>
              <a:defRPr sz="4622"/>
            </a:lvl1pPr>
            <a:lvl2pPr>
              <a:defRPr sz="3852"/>
            </a:lvl2pPr>
            <a:lvl3pPr>
              <a:defRPr sz="3467"/>
            </a:lvl3pPr>
            <a:lvl4pPr>
              <a:defRPr sz="3081"/>
            </a:lvl4pPr>
            <a:lvl5pPr>
              <a:defRPr sz="3081"/>
            </a:lvl5pPr>
            <a:lvl6pPr>
              <a:defRPr sz="3081"/>
            </a:lvl6pPr>
            <a:lvl7pPr>
              <a:defRPr sz="3081"/>
            </a:lvl7pPr>
            <a:lvl8pPr>
              <a:defRPr sz="3081"/>
            </a:lvl8pPr>
            <a:lvl9pPr>
              <a:defRPr sz="308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709483" y="2217386"/>
            <a:ext cx="5838121" cy="924101"/>
          </a:xfrm>
        </p:spPr>
        <p:txBody>
          <a:bodyPr anchor="b"/>
          <a:lstStyle>
            <a:lvl1pPr marL="0" indent="0">
              <a:buNone/>
              <a:defRPr sz="4622" b="1"/>
            </a:lvl1pPr>
            <a:lvl2pPr marL="880521" indent="0">
              <a:buNone/>
              <a:defRPr sz="3852" b="1"/>
            </a:lvl2pPr>
            <a:lvl3pPr marL="1761043" indent="0">
              <a:buNone/>
              <a:defRPr sz="3467" b="1"/>
            </a:lvl3pPr>
            <a:lvl4pPr marL="2641564" indent="0">
              <a:buNone/>
              <a:defRPr sz="3081" b="1"/>
            </a:lvl4pPr>
            <a:lvl5pPr marL="3522086" indent="0">
              <a:buNone/>
              <a:defRPr sz="3081" b="1"/>
            </a:lvl5pPr>
            <a:lvl6pPr marL="4402607" indent="0">
              <a:buNone/>
              <a:defRPr sz="3081" b="1"/>
            </a:lvl6pPr>
            <a:lvl7pPr marL="5283129" indent="0">
              <a:buNone/>
              <a:defRPr sz="3081" b="1"/>
            </a:lvl7pPr>
            <a:lvl8pPr marL="6163650" indent="0">
              <a:buNone/>
              <a:defRPr sz="3081" b="1"/>
            </a:lvl8pPr>
            <a:lvl9pPr marL="7044172" indent="0">
              <a:buNone/>
              <a:defRPr sz="3081" b="1"/>
            </a:lvl9pPr>
          </a:lstStyle>
          <a:p>
            <a:pPr lvl="0"/>
            <a:r>
              <a:rPr lang="en-US" smtClean="0"/>
              <a:t>Click to edit Master text styles</a:t>
            </a:r>
          </a:p>
        </p:txBody>
      </p:sp>
      <p:sp>
        <p:nvSpPr>
          <p:cNvPr id="6" name="Content Placeholder 5"/>
          <p:cNvSpPr>
            <a:spLocks noGrp="1"/>
          </p:cNvSpPr>
          <p:nvPr>
            <p:ph sz="quarter" idx="4"/>
          </p:nvPr>
        </p:nvSpPr>
        <p:spPr>
          <a:xfrm>
            <a:off x="6709483" y="3141486"/>
            <a:ext cx="5838121" cy="5707416"/>
          </a:xfrm>
        </p:spPr>
        <p:txBody>
          <a:bodyPr/>
          <a:lstStyle>
            <a:lvl1pPr>
              <a:defRPr sz="4622"/>
            </a:lvl1pPr>
            <a:lvl2pPr>
              <a:defRPr sz="3852"/>
            </a:lvl2pPr>
            <a:lvl3pPr>
              <a:defRPr sz="3467"/>
            </a:lvl3pPr>
            <a:lvl4pPr>
              <a:defRPr sz="3081"/>
            </a:lvl4pPr>
            <a:lvl5pPr>
              <a:defRPr sz="3081"/>
            </a:lvl5pPr>
            <a:lvl6pPr>
              <a:defRPr sz="3081"/>
            </a:lvl6pPr>
            <a:lvl7pPr>
              <a:defRPr sz="3081"/>
            </a:lvl7pPr>
            <a:lvl8pPr>
              <a:defRPr sz="3081"/>
            </a:lvl8pPr>
            <a:lvl9pPr>
              <a:defRPr sz="308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646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05638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7761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403" y="394406"/>
            <a:ext cx="4345341" cy="1678517"/>
          </a:xfrm>
        </p:spPr>
        <p:txBody>
          <a:bodyPr anchor="b"/>
          <a:lstStyle>
            <a:lvl1pPr algn="l">
              <a:defRPr sz="3852" b="1"/>
            </a:lvl1pPr>
          </a:lstStyle>
          <a:p>
            <a:r>
              <a:rPr lang="en-US" smtClean="0"/>
              <a:t>Click to edit Master title style</a:t>
            </a:r>
            <a:endParaRPr lang="en-US"/>
          </a:p>
        </p:txBody>
      </p:sp>
      <p:sp>
        <p:nvSpPr>
          <p:cNvPr id="3" name="Content Placeholder 2"/>
          <p:cNvSpPr>
            <a:spLocks noGrp="1"/>
          </p:cNvSpPr>
          <p:nvPr>
            <p:ph idx="1"/>
          </p:nvPr>
        </p:nvSpPr>
        <p:spPr>
          <a:xfrm>
            <a:off x="5163964" y="394411"/>
            <a:ext cx="7383638" cy="8454497"/>
          </a:xfrm>
        </p:spPr>
        <p:txBody>
          <a:bodyPr/>
          <a:lstStyle>
            <a:lvl1pPr>
              <a:defRPr sz="6163"/>
            </a:lvl1pPr>
            <a:lvl2pPr>
              <a:defRPr sz="5393"/>
            </a:lvl2pPr>
            <a:lvl3pPr>
              <a:defRPr sz="4622"/>
            </a:lvl3pPr>
            <a:lvl4pPr>
              <a:defRPr sz="3852"/>
            </a:lvl4pPr>
            <a:lvl5pPr>
              <a:defRPr sz="3852"/>
            </a:lvl5pPr>
            <a:lvl6pPr>
              <a:defRPr sz="3852"/>
            </a:lvl6pPr>
            <a:lvl7pPr>
              <a:defRPr sz="3852"/>
            </a:lvl7pPr>
            <a:lvl8pPr>
              <a:defRPr sz="3852"/>
            </a:lvl8pPr>
            <a:lvl9pPr>
              <a:defRPr sz="385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60403" y="2072926"/>
            <a:ext cx="4345341" cy="6775980"/>
          </a:xfrm>
        </p:spPr>
        <p:txBody>
          <a:bodyPr/>
          <a:lstStyle>
            <a:lvl1pPr marL="0" indent="0">
              <a:buNone/>
              <a:defRPr sz="2696"/>
            </a:lvl1pPr>
            <a:lvl2pPr marL="880521" indent="0">
              <a:buNone/>
              <a:defRPr sz="2311"/>
            </a:lvl2pPr>
            <a:lvl3pPr marL="1761043" indent="0">
              <a:buNone/>
              <a:defRPr sz="1926"/>
            </a:lvl3pPr>
            <a:lvl4pPr marL="2641564" indent="0">
              <a:buNone/>
              <a:defRPr sz="1733"/>
            </a:lvl4pPr>
            <a:lvl5pPr marL="3522086" indent="0">
              <a:buNone/>
              <a:defRPr sz="1733"/>
            </a:lvl5pPr>
            <a:lvl6pPr marL="4402607" indent="0">
              <a:buNone/>
              <a:defRPr sz="1733"/>
            </a:lvl6pPr>
            <a:lvl7pPr marL="5283129" indent="0">
              <a:buNone/>
              <a:defRPr sz="1733"/>
            </a:lvl7pPr>
            <a:lvl8pPr marL="6163650" indent="0">
              <a:buNone/>
              <a:defRPr sz="1733"/>
            </a:lvl8pPr>
            <a:lvl9pPr marL="7044172" indent="0">
              <a:buNone/>
              <a:defRPr sz="1733"/>
            </a:lvl9pPr>
          </a:lstStyle>
          <a:p>
            <a:pPr lvl="0"/>
            <a:r>
              <a:rPr lang="en-US" smtClean="0"/>
              <a:t>Click to edit Master text styles</a:t>
            </a:r>
          </a:p>
        </p:txBody>
      </p:sp>
    </p:spTree>
    <p:extLst>
      <p:ext uri="{BB962C8B-B14F-4D97-AF65-F5344CB8AC3E}">
        <p14:creationId xmlns:p14="http://schemas.microsoft.com/office/powerpoint/2010/main" val="381536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860" y="6934200"/>
            <a:ext cx="7924800" cy="818622"/>
          </a:xfrm>
        </p:spPr>
        <p:txBody>
          <a:bodyPr anchor="b"/>
          <a:lstStyle>
            <a:lvl1pPr algn="l">
              <a:defRPr sz="3852" b="1"/>
            </a:lvl1pPr>
          </a:lstStyle>
          <a:p>
            <a:r>
              <a:rPr lang="en-US" smtClean="0"/>
              <a:t>Click to edit Master title style</a:t>
            </a:r>
            <a:endParaRPr lang="en-US"/>
          </a:p>
        </p:txBody>
      </p:sp>
      <p:sp>
        <p:nvSpPr>
          <p:cNvPr id="3" name="Picture Placeholder 2"/>
          <p:cNvSpPr>
            <a:spLocks noGrp="1"/>
          </p:cNvSpPr>
          <p:nvPr>
            <p:ph type="pic" idx="1"/>
          </p:nvPr>
        </p:nvSpPr>
        <p:spPr>
          <a:xfrm>
            <a:off x="2588860" y="885119"/>
            <a:ext cx="7924800" cy="5943600"/>
          </a:xfrm>
        </p:spPr>
        <p:txBody>
          <a:bodyPr/>
          <a:lstStyle>
            <a:lvl1pPr marL="0" indent="0">
              <a:buNone/>
              <a:defRPr sz="6163"/>
            </a:lvl1pPr>
            <a:lvl2pPr marL="880521" indent="0">
              <a:buNone/>
              <a:defRPr sz="5393"/>
            </a:lvl2pPr>
            <a:lvl3pPr marL="1761043" indent="0">
              <a:buNone/>
              <a:defRPr sz="4622"/>
            </a:lvl3pPr>
            <a:lvl4pPr marL="2641564" indent="0">
              <a:buNone/>
              <a:defRPr sz="3852"/>
            </a:lvl4pPr>
            <a:lvl5pPr marL="3522086" indent="0">
              <a:buNone/>
              <a:defRPr sz="3852"/>
            </a:lvl5pPr>
            <a:lvl6pPr marL="4402607" indent="0">
              <a:buNone/>
              <a:defRPr sz="3852"/>
            </a:lvl6pPr>
            <a:lvl7pPr marL="5283129" indent="0">
              <a:buNone/>
              <a:defRPr sz="3852"/>
            </a:lvl7pPr>
            <a:lvl8pPr marL="6163650" indent="0">
              <a:buNone/>
              <a:defRPr sz="3852"/>
            </a:lvl8pPr>
            <a:lvl9pPr marL="7044172" indent="0">
              <a:buNone/>
              <a:defRPr sz="3852"/>
            </a:lvl9pPr>
          </a:lstStyle>
          <a:p>
            <a:pPr lvl="0"/>
            <a:endParaRPr lang="en-US" noProof="0" smtClean="0"/>
          </a:p>
        </p:txBody>
      </p:sp>
      <p:sp>
        <p:nvSpPr>
          <p:cNvPr id="4" name="Text Placeholder 3"/>
          <p:cNvSpPr>
            <a:spLocks noGrp="1"/>
          </p:cNvSpPr>
          <p:nvPr>
            <p:ph type="body" sz="half" idx="2"/>
          </p:nvPr>
        </p:nvSpPr>
        <p:spPr>
          <a:xfrm>
            <a:off x="2588860" y="7752822"/>
            <a:ext cx="7924800" cy="1162578"/>
          </a:xfrm>
        </p:spPr>
        <p:txBody>
          <a:bodyPr/>
          <a:lstStyle>
            <a:lvl1pPr marL="0" indent="0">
              <a:buNone/>
              <a:defRPr sz="2696"/>
            </a:lvl1pPr>
            <a:lvl2pPr marL="880521" indent="0">
              <a:buNone/>
              <a:defRPr sz="2311"/>
            </a:lvl2pPr>
            <a:lvl3pPr marL="1761043" indent="0">
              <a:buNone/>
              <a:defRPr sz="1926"/>
            </a:lvl3pPr>
            <a:lvl4pPr marL="2641564" indent="0">
              <a:buNone/>
              <a:defRPr sz="1733"/>
            </a:lvl4pPr>
            <a:lvl5pPr marL="3522086" indent="0">
              <a:buNone/>
              <a:defRPr sz="1733"/>
            </a:lvl5pPr>
            <a:lvl6pPr marL="4402607" indent="0">
              <a:buNone/>
              <a:defRPr sz="1733"/>
            </a:lvl6pPr>
            <a:lvl7pPr marL="5283129" indent="0">
              <a:buNone/>
              <a:defRPr sz="1733"/>
            </a:lvl7pPr>
            <a:lvl8pPr marL="6163650" indent="0">
              <a:buNone/>
              <a:defRPr sz="1733"/>
            </a:lvl8pPr>
            <a:lvl9pPr marL="7044172" indent="0">
              <a:buNone/>
              <a:defRPr sz="1733"/>
            </a:lvl9pPr>
          </a:lstStyle>
          <a:p>
            <a:pPr lvl="0"/>
            <a:r>
              <a:rPr lang="en-US" smtClean="0"/>
              <a:t>Click to edit Master text styles</a:t>
            </a:r>
          </a:p>
        </p:txBody>
      </p:sp>
    </p:spTree>
    <p:extLst>
      <p:ext uri="{BB962C8B-B14F-4D97-AF65-F5344CB8AC3E}">
        <p14:creationId xmlns:p14="http://schemas.microsoft.com/office/powerpoint/2010/main" val="2121663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solidFill>
          <a:schemeClr val="bg1"/>
        </a:solidFill>
        <a:effectLst/>
      </p:bgPr>
    </p:bg>
    <p:spTree>
      <p:nvGrpSpPr>
        <p:cNvPr id="1" name=""/>
        <p:cNvGrpSpPr/>
        <p:nvPr/>
      </p:nvGrpSpPr>
      <p:grpSpPr>
        <a:xfrm>
          <a:off x="0" y="0"/>
          <a:ext cx="0" cy="0"/>
          <a:chOff x="0" y="0"/>
          <a:chExt cx="0" cy="0"/>
        </a:xfrm>
      </p:grpSpPr>
      <p:sp>
        <p:nvSpPr>
          <p:cNvPr id="2060" name="Rectangle 12"/>
          <p:cNvSpPr>
            <a:spLocks noGrp="1" noChangeArrowheads="1"/>
          </p:cNvSpPr>
          <p:nvPr>
            <p:ph type="body" idx="1"/>
          </p:nvPr>
        </p:nvSpPr>
        <p:spPr bwMode="auto">
          <a:xfrm>
            <a:off x="513644" y="1430869"/>
            <a:ext cx="12217400" cy="8034867"/>
          </a:xfrm>
          <a:prstGeom prst="rect">
            <a:avLst/>
          </a:prstGeo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Rectangle 11"/>
          <p:cNvSpPr>
            <a:spLocks noGrp="1" noChangeArrowheads="1"/>
          </p:cNvSpPr>
          <p:nvPr>
            <p:ph type="title"/>
          </p:nvPr>
        </p:nvSpPr>
        <p:spPr bwMode="auto">
          <a:xfrm>
            <a:off x="513645" y="440267"/>
            <a:ext cx="12219694" cy="990600"/>
          </a:xfrm>
          <a:prstGeom prst="rect">
            <a:avLst/>
          </a:prstGeom>
          <a:solidFill>
            <a:schemeClr val="bg2"/>
          </a:solidFill>
          <a:ln w="9525">
            <a:solidFill>
              <a:schemeClr val="tx1"/>
            </a:solidFill>
            <a:miter lim="800000"/>
            <a:headEnd/>
            <a:tailEnd/>
          </a:ln>
        </p:spPr>
        <p:txBody>
          <a:bodyPr vert="horz" wrap="square" lIns="12600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6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6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60">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060">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06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build="p" bldLvl="3" autoUpdateAnimBg="0">
        <p:tmplLst>
          <p:tmpl lvl="1">
            <p:tnLst>
              <p:par>
                <p:cTn presetID="1" presetClass="entr" presetSubtype="0" fill="hold" nodeType="clickEffect">
                  <p:stCondLst>
                    <p:cond delay="0"/>
                  </p:stCondLst>
                  <p:childTnLst>
                    <p:set>
                      <p:cBhvr>
                        <p:cTn dur="1" fill="hold">
                          <p:stCondLst>
                            <p:cond delay="499"/>
                          </p:stCondLst>
                        </p:cTn>
                        <p:tgtEl>
                          <p:spTgt spid="2060"/>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499"/>
                          </p:stCondLst>
                        </p:cTn>
                        <p:tgtEl>
                          <p:spTgt spid="2060"/>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499"/>
                          </p:stCondLst>
                        </p:cTn>
                        <p:tgtEl>
                          <p:spTgt spid="2060"/>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499"/>
                          </p:stCondLst>
                        </p:cTn>
                        <p:tgtEl>
                          <p:spTgt spid="2060"/>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499"/>
                          </p:stCondLst>
                        </p:cTn>
                        <p:tgtEl>
                          <p:spTgt spid="2060"/>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5393" b="1">
          <a:solidFill>
            <a:schemeClr val="tx1"/>
          </a:solidFill>
          <a:latin typeface="+mj-lt"/>
          <a:ea typeface="+mj-ea"/>
          <a:cs typeface="+mj-cs"/>
        </a:defRPr>
      </a:lvl1pPr>
      <a:lvl2pPr algn="l" rtl="0" eaLnBrk="0" fontAlgn="base" hangingPunct="0">
        <a:spcBef>
          <a:spcPct val="0"/>
        </a:spcBef>
        <a:spcAft>
          <a:spcPct val="0"/>
        </a:spcAft>
        <a:defRPr sz="5393" b="1">
          <a:solidFill>
            <a:schemeClr val="tx1"/>
          </a:solidFill>
          <a:latin typeface="Arial Narrow" pitchFamily="34" charset="0"/>
        </a:defRPr>
      </a:lvl2pPr>
      <a:lvl3pPr algn="l" rtl="0" eaLnBrk="0" fontAlgn="base" hangingPunct="0">
        <a:spcBef>
          <a:spcPct val="0"/>
        </a:spcBef>
        <a:spcAft>
          <a:spcPct val="0"/>
        </a:spcAft>
        <a:defRPr sz="5393" b="1">
          <a:solidFill>
            <a:schemeClr val="tx1"/>
          </a:solidFill>
          <a:latin typeface="Arial Narrow" pitchFamily="34" charset="0"/>
        </a:defRPr>
      </a:lvl3pPr>
      <a:lvl4pPr algn="l" rtl="0" eaLnBrk="0" fontAlgn="base" hangingPunct="0">
        <a:spcBef>
          <a:spcPct val="0"/>
        </a:spcBef>
        <a:spcAft>
          <a:spcPct val="0"/>
        </a:spcAft>
        <a:defRPr sz="5393" b="1">
          <a:solidFill>
            <a:schemeClr val="tx1"/>
          </a:solidFill>
          <a:latin typeface="Arial Narrow" pitchFamily="34" charset="0"/>
        </a:defRPr>
      </a:lvl4pPr>
      <a:lvl5pPr algn="l" rtl="0" eaLnBrk="0" fontAlgn="base" hangingPunct="0">
        <a:spcBef>
          <a:spcPct val="0"/>
        </a:spcBef>
        <a:spcAft>
          <a:spcPct val="0"/>
        </a:spcAft>
        <a:defRPr sz="5393" b="1">
          <a:solidFill>
            <a:schemeClr val="tx1"/>
          </a:solidFill>
          <a:latin typeface="Arial Narrow" pitchFamily="34" charset="0"/>
        </a:defRPr>
      </a:lvl5pPr>
      <a:lvl6pPr marL="880521" algn="l" rtl="0" eaLnBrk="0" fontAlgn="base" hangingPunct="0">
        <a:spcBef>
          <a:spcPct val="0"/>
        </a:spcBef>
        <a:spcAft>
          <a:spcPct val="0"/>
        </a:spcAft>
        <a:defRPr sz="5393" b="1">
          <a:solidFill>
            <a:schemeClr val="tx1"/>
          </a:solidFill>
          <a:latin typeface="Arial Narrow" pitchFamily="34" charset="0"/>
        </a:defRPr>
      </a:lvl6pPr>
      <a:lvl7pPr marL="1761043" algn="l" rtl="0" eaLnBrk="0" fontAlgn="base" hangingPunct="0">
        <a:spcBef>
          <a:spcPct val="0"/>
        </a:spcBef>
        <a:spcAft>
          <a:spcPct val="0"/>
        </a:spcAft>
        <a:defRPr sz="5393" b="1">
          <a:solidFill>
            <a:schemeClr val="tx1"/>
          </a:solidFill>
          <a:latin typeface="Arial Narrow" pitchFamily="34" charset="0"/>
        </a:defRPr>
      </a:lvl7pPr>
      <a:lvl8pPr marL="2641564" algn="l" rtl="0" eaLnBrk="0" fontAlgn="base" hangingPunct="0">
        <a:spcBef>
          <a:spcPct val="0"/>
        </a:spcBef>
        <a:spcAft>
          <a:spcPct val="0"/>
        </a:spcAft>
        <a:defRPr sz="5393" b="1">
          <a:solidFill>
            <a:schemeClr val="tx1"/>
          </a:solidFill>
          <a:latin typeface="Arial Narrow" pitchFamily="34" charset="0"/>
        </a:defRPr>
      </a:lvl8pPr>
      <a:lvl9pPr marL="3522086" algn="l" rtl="0" eaLnBrk="0" fontAlgn="base" hangingPunct="0">
        <a:spcBef>
          <a:spcPct val="0"/>
        </a:spcBef>
        <a:spcAft>
          <a:spcPct val="0"/>
        </a:spcAft>
        <a:defRPr sz="5393" b="1">
          <a:solidFill>
            <a:schemeClr val="tx1"/>
          </a:solidFill>
          <a:latin typeface="Arial Narrow" pitchFamily="34" charset="0"/>
        </a:defRPr>
      </a:lvl9pPr>
    </p:titleStyle>
    <p:bodyStyle>
      <a:lvl1pPr marL="660391" indent="-660391" algn="l" rtl="0" eaLnBrk="0" fontAlgn="base" hangingPunct="0">
        <a:spcBef>
          <a:spcPct val="5000"/>
        </a:spcBef>
        <a:spcAft>
          <a:spcPct val="0"/>
        </a:spcAft>
        <a:buClr>
          <a:srgbClr val="FF0000"/>
        </a:buClr>
        <a:buFont typeface="Symbol" pitchFamily="18" charset="2"/>
        <a:buChar char="·"/>
        <a:defRPr sz="5393">
          <a:solidFill>
            <a:schemeClr val="tx1"/>
          </a:solidFill>
          <a:latin typeface="+mn-lt"/>
          <a:ea typeface="+mn-ea"/>
          <a:cs typeface="+mn-cs"/>
        </a:defRPr>
      </a:lvl1pPr>
      <a:lvl2pPr marL="1271864" indent="-608417" algn="l" rtl="0" eaLnBrk="0" fontAlgn="base" hangingPunct="0">
        <a:spcBef>
          <a:spcPct val="5000"/>
        </a:spcBef>
        <a:spcAft>
          <a:spcPct val="0"/>
        </a:spcAft>
        <a:buClr>
          <a:srgbClr val="0066FF"/>
        </a:buClr>
        <a:buFont typeface="Symbol" pitchFamily="18" charset="2"/>
        <a:buChar char="·"/>
        <a:defRPr sz="5007">
          <a:solidFill>
            <a:schemeClr val="tx1"/>
          </a:solidFill>
          <a:latin typeface="+mn-lt"/>
        </a:defRPr>
      </a:lvl2pPr>
      <a:lvl3pPr marL="1834420" indent="-513638" algn="l" rtl="0" eaLnBrk="0" fontAlgn="base" hangingPunct="0">
        <a:lnSpc>
          <a:spcPct val="95000"/>
        </a:lnSpc>
        <a:spcBef>
          <a:spcPct val="5000"/>
        </a:spcBef>
        <a:spcAft>
          <a:spcPct val="0"/>
        </a:spcAft>
        <a:buClr>
          <a:srgbClr val="33CC33"/>
        </a:buClr>
        <a:buChar char="•"/>
        <a:defRPr sz="4815">
          <a:solidFill>
            <a:schemeClr val="tx1"/>
          </a:solidFill>
          <a:latin typeface="+mn-lt"/>
        </a:defRPr>
      </a:lvl3pPr>
      <a:lvl4pPr marL="2470352" indent="-587014" algn="l" rtl="0" eaLnBrk="0" fontAlgn="base" hangingPunct="0">
        <a:lnSpc>
          <a:spcPct val="95000"/>
        </a:lnSpc>
        <a:spcBef>
          <a:spcPct val="5000"/>
        </a:spcBef>
        <a:spcAft>
          <a:spcPct val="0"/>
        </a:spcAft>
        <a:buChar char="–"/>
        <a:defRPr sz="4237">
          <a:solidFill>
            <a:schemeClr val="tx1"/>
          </a:solidFill>
          <a:latin typeface="+mn-lt"/>
        </a:defRPr>
      </a:lvl4pPr>
      <a:lvl5pPr marL="3081825" indent="-587014" algn="l" rtl="0" eaLnBrk="0" fontAlgn="base" hangingPunct="0">
        <a:lnSpc>
          <a:spcPct val="95000"/>
        </a:lnSpc>
        <a:spcBef>
          <a:spcPct val="5000"/>
        </a:spcBef>
        <a:spcAft>
          <a:spcPct val="0"/>
        </a:spcAft>
        <a:buChar char="»"/>
        <a:defRPr sz="4237">
          <a:solidFill>
            <a:schemeClr val="tx1"/>
          </a:solidFill>
          <a:latin typeface="+mn-lt"/>
        </a:defRPr>
      </a:lvl5pPr>
      <a:lvl6pPr marL="3962347" indent="-587014" algn="l" rtl="0" eaLnBrk="0" fontAlgn="base" hangingPunct="0">
        <a:lnSpc>
          <a:spcPct val="95000"/>
        </a:lnSpc>
        <a:spcBef>
          <a:spcPct val="5000"/>
        </a:spcBef>
        <a:spcAft>
          <a:spcPct val="0"/>
        </a:spcAft>
        <a:buChar char="»"/>
        <a:defRPr sz="4237">
          <a:solidFill>
            <a:schemeClr val="tx1"/>
          </a:solidFill>
          <a:latin typeface="+mn-lt"/>
        </a:defRPr>
      </a:lvl6pPr>
      <a:lvl7pPr marL="4842868" indent="-587014" algn="l" rtl="0" eaLnBrk="0" fontAlgn="base" hangingPunct="0">
        <a:lnSpc>
          <a:spcPct val="95000"/>
        </a:lnSpc>
        <a:spcBef>
          <a:spcPct val="5000"/>
        </a:spcBef>
        <a:spcAft>
          <a:spcPct val="0"/>
        </a:spcAft>
        <a:buChar char="»"/>
        <a:defRPr sz="4237">
          <a:solidFill>
            <a:schemeClr val="tx1"/>
          </a:solidFill>
          <a:latin typeface="+mn-lt"/>
        </a:defRPr>
      </a:lvl7pPr>
      <a:lvl8pPr marL="5723390" indent="-587014" algn="l" rtl="0" eaLnBrk="0" fontAlgn="base" hangingPunct="0">
        <a:lnSpc>
          <a:spcPct val="95000"/>
        </a:lnSpc>
        <a:spcBef>
          <a:spcPct val="5000"/>
        </a:spcBef>
        <a:spcAft>
          <a:spcPct val="0"/>
        </a:spcAft>
        <a:buChar char="»"/>
        <a:defRPr sz="4237">
          <a:solidFill>
            <a:schemeClr val="tx1"/>
          </a:solidFill>
          <a:latin typeface="+mn-lt"/>
        </a:defRPr>
      </a:lvl8pPr>
      <a:lvl9pPr marL="6603911" indent="-587014" algn="l" rtl="0" eaLnBrk="0" fontAlgn="base" hangingPunct="0">
        <a:lnSpc>
          <a:spcPct val="95000"/>
        </a:lnSpc>
        <a:spcBef>
          <a:spcPct val="5000"/>
        </a:spcBef>
        <a:spcAft>
          <a:spcPct val="0"/>
        </a:spcAft>
        <a:buChar char="»"/>
        <a:defRPr sz="4237">
          <a:solidFill>
            <a:schemeClr val="tx1"/>
          </a:solidFill>
          <a:latin typeface="+mn-lt"/>
        </a:defRPr>
      </a:lvl9pPr>
    </p:bodyStyle>
    <p:otherStyle>
      <a:defPPr>
        <a:defRPr lang="en-US"/>
      </a:defPPr>
      <a:lvl1pPr marL="0" algn="l" defTabSz="1761043" rtl="0" eaLnBrk="1" latinLnBrk="0" hangingPunct="1">
        <a:defRPr sz="3467" kern="1200">
          <a:solidFill>
            <a:schemeClr val="tx1"/>
          </a:solidFill>
          <a:latin typeface="+mn-lt"/>
          <a:ea typeface="+mn-ea"/>
          <a:cs typeface="+mn-cs"/>
        </a:defRPr>
      </a:lvl1pPr>
      <a:lvl2pPr marL="880521" algn="l" defTabSz="1761043" rtl="0" eaLnBrk="1" latinLnBrk="0" hangingPunct="1">
        <a:defRPr sz="3467" kern="1200">
          <a:solidFill>
            <a:schemeClr val="tx1"/>
          </a:solidFill>
          <a:latin typeface="+mn-lt"/>
          <a:ea typeface="+mn-ea"/>
          <a:cs typeface="+mn-cs"/>
        </a:defRPr>
      </a:lvl2pPr>
      <a:lvl3pPr marL="1761043" algn="l" defTabSz="1761043" rtl="0" eaLnBrk="1" latinLnBrk="0" hangingPunct="1">
        <a:defRPr sz="3467" kern="1200">
          <a:solidFill>
            <a:schemeClr val="tx1"/>
          </a:solidFill>
          <a:latin typeface="+mn-lt"/>
          <a:ea typeface="+mn-ea"/>
          <a:cs typeface="+mn-cs"/>
        </a:defRPr>
      </a:lvl3pPr>
      <a:lvl4pPr marL="2641564" algn="l" defTabSz="1761043" rtl="0" eaLnBrk="1" latinLnBrk="0" hangingPunct="1">
        <a:defRPr sz="3467" kern="1200">
          <a:solidFill>
            <a:schemeClr val="tx1"/>
          </a:solidFill>
          <a:latin typeface="+mn-lt"/>
          <a:ea typeface="+mn-ea"/>
          <a:cs typeface="+mn-cs"/>
        </a:defRPr>
      </a:lvl4pPr>
      <a:lvl5pPr marL="3522086" algn="l" defTabSz="1761043" rtl="0" eaLnBrk="1" latinLnBrk="0" hangingPunct="1">
        <a:defRPr sz="3467" kern="1200">
          <a:solidFill>
            <a:schemeClr val="tx1"/>
          </a:solidFill>
          <a:latin typeface="+mn-lt"/>
          <a:ea typeface="+mn-ea"/>
          <a:cs typeface="+mn-cs"/>
        </a:defRPr>
      </a:lvl5pPr>
      <a:lvl6pPr marL="4402607" algn="l" defTabSz="1761043" rtl="0" eaLnBrk="1" latinLnBrk="0" hangingPunct="1">
        <a:defRPr sz="3467" kern="1200">
          <a:solidFill>
            <a:schemeClr val="tx1"/>
          </a:solidFill>
          <a:latin typeface="+mn-lt"/>
          <a:ea typeface="+mn-ea"/>
          <a:cs typeface="+mn-cs"/>
        </a:defRPr>
      </a:lvl6pPr>
      <a:lvl7pPr marL="5283129" algn="l" defTabSz="1761043" rtl="0" eaLnBrk="1" latinLnBrk="0" hangingPunct="1">
        <a:defRPr sz="3467" kern="1200">
          <a:solidFill>
            <a:schemeClr val="tx1"/>
          </a:solidFill>
          <a:latin typeface="+mn-lt"/>
          <a:ea typeface="+mn-ea"/>
          <a:cs typeface="+mn-cs"/>
        </a:defRPr>
      </a:lvl7pPr>
      <a:lvl8pPr marL="6163650" algn="l" defTabSz="1761043" rtl="0" eaLnBrk="1" latinLnBrk="0" hangingPunct="1">
        <a:defRPr sz="3467" kern="1200">
          <a:solidFill>
            <a:schemeClr val="tx1"/>
          </a:solidFill>
          <a:latin typeface="+mn-lt"/>
          <a:ea typeface="+mn-ea"/>
          <a:cs typeface="+mn-cs"/>
        </a:defRPr>
      </a:lvl8pPr>
      <a:lvl9pPr marL="7044172" algn="l" defTabSz="1761043" rtl="0" eaLnBrk="1" latinLnBrk="0" hangingPunct="1">
        <a:defRPr sz="34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portsci.org/2022/sampling.ht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portsci.org/2020/MBDtests.htm" TargetMode="Externa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sportsci.org/2019/bayes.htm" TargetMode="Externa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3.xml.rels><?xml version="1.0" encoding="UTF-8" standalone="yes"?>
<Relationships xmlns="http://schemas.openxmlformats.org/package/2006/relationships"><Relationship Id="rId3" Type="http://schemas.openxmlformats.org/officeDocument/2006/relationships/hyperlink" Target="https://www.sportsci.org/2007/wghinf.htm" TargetMode="Externa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5.xml.rels><?xml version="1.0" encoding="UTF-8" standalone="yes"?>
<Relationships xmlns="http://schemas.openxmlformats.org/package/2006/relationships"><Relationship Id="rId3" Type="http://schemas.openxmlformats.org/officeDocument/2006/relationships/hyperlink" Target="https://www.sportsci.org/2020/MBDtests.htm" TargetMode="Externa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2" Type="http://schemas.openxmlformats.org/officeDocument/2006/relationships/hyperlink" Target="https://www.sportsci.org/2007/wghinf.ht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sportsci.org/2019/bayes.htm" TargetMode="External"/><Relationship Id="rId2" Type="http://schemas.openxmlformats.org/officeDocument/2006/relationships/hyperlink" Target="https://www.sportsci.org/2006/wghcom.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sportsci.org/2020/MBDss.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portsci.org/2020/MBDtests.htm" TargetMode="External"/><Relationship Id="rId2" Type="http://schemas.openxmlformats.org/officeDocument/2006/relationships/hyperlink" Target="https://www.sportsci.org/2010/wghlinmod.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103" y="1496616"/>
            <a:ext cx="12961576" cy="8347472"/>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marL="0" indent="0">
              <a:lnSpc>
                <a:spcPct val="102000"/>
              </a:lnSpc>
              <a:buNone/>
            </a:pPr>
            <a:r>
              <a:rPr lang="en-US" dirty="0" smtClean="0"/>
              <a:t>This slideshow accompanies and augments an article </a:t>
            </a:r>
            <a:r>
              <a:rPr lang="en-US" dirty="0" smtClean="0">
                <a:hlinkClick r:id="rId2"/>
              </a:rPr>
              <a:t>available at sportsci.org/2022</a:t>
            </a:r>
            <a:r>
              <a:rPr lang="en-US" dirty="0" smtClean="0"/>
              <a:t>:</a:t>
            </a:r>
            <a:br>
              <a:rPr lang="en-US" dirty="0" smtClean="0"/>
            </a:br>
            <a:r>
              <a:rPr lang="en-US" sz="2600" dirty="0" smtClean="0"/>
              <a:t>Hopkins WG (2022). </a:t>
            </a:r>
            <a:r>
              <a:rPr lang="en-US" sz="2600" i="1" dirty="0" smtClean="0"/>
              <a:t>Replacing statistical significance and non-significance with better approaches to sampling uncertainty</a:t>
            </a:r>
            <a:r>
              <a:rPr lang="en-US" sz="2600" dirty="0"/>
              <a:t>. Frontiers in Physiology 13:962132, </a:t>
            </a:r>
            <a:r>
              <a:rPr lang="en-US" sz="2600" dirty="0" err="1"/>
              <a:t>doi</a:t>
            </a:r>
            <a:r>
              <a:rPr lang="en-US" sz="2600" dirty="0"/>
              <a:t>: 10.3389/fphys.2022.962132. </a:t>
            </a:r>
            <a:r>
              <a:rPr lang="en-US" sz="2600" dirty="0" smtClean="0"/>
              <a:t>The slideshow has more detail </a:t>
            </a:r>
            <a:r>
              <a:rPr lang="en-US" sz="2600" dirty="0"/>
              <a:t>on </a:t>
            </a:r>
            <a:r>
              <a:rPr lang="en-US" sz="2600" dirty="0" smtClean="0"/>
              <a:t>sampling distributions, </a:t>
            </a:r>
            <a:r>
              <a:rPr lang="en-US" sz="2600" dirty="0"/>
              <a:t>the standard error, </a:t>
            </a:r>
            <a:r>
              <a:rPr lang="en-US" sz="2600" dirty="0" smtClean="0"/>
              <a:t>and </a:t>
            </a:r>
            <a:r>
              <a:rPr lang="en-US" sz="2600" dirty="0"/>
              <a:t>using </a:t>
            </a:r>
            <a:r>
              <a:rPr lang="en-US" sz="2600" dirty="0" smtClean="0"/>
              <a:t>magnitude-based inference.</a:t>
            </a:r>
            <a:endParaRPr lang="en-US" sz="2600" dirty="0"/>
          </a:p>
          <a:p>
            <a:pPr marL="0" indent="0">
              <a:lnSpc>
                <a:spcPct val="102000"/>
              </a:lnSpc>
              <a:buNone/>
            </a:pPr>
            <a:r>
              <a:rPr lang="en-US" b="1" dirty="0" smtClean="0">
                <a:solidFill>
                  <a:srgbClr val="0000FF"/>
                </a:solidFill>
              </a:rPr>
              <a:t>Topics</a:t>
            </a:r>
          </a:p>
          <a:p>
            <a:pPr>
              <a:lnSpc>
                <a:spcPct val="102000"/>
              </a:lnSpc>
            </a:pPr>
            <a:r>
              <a:rPr lang="en-US" sz="2800" dirty="0"/>
              <a:t>Sampling V</a:t>
            </a:r>
            <a:r>
              <a:rPr lang="en-US" sz="2800" dirty="0" smtClean="0"/>
              <a:t>ariation</a:t>
            </a:r>
          </a:p>
          <a:p>
            <a:pPr>
              <a:lnSpc>
                <a:spcPct val="102000"/>
              </a:lnSpc>
            </a:pPr>
            <a:r>
              <a:rPr lang="en-US" sz="2800" dirty="0" smtClean="0"/>
              <a:t>The Standard Error</a:t>
            </a:r>
          </a:p>
          <a:p>
            <a:pPr>
              <a:lnSpc>
                <a:spcPct val="102000"/>
              </a:lnSpc>
            </a:pPr>
            <a:r>
              <a:rPr lang="en-US" sz="2800" dirty="0" smtClean="0"/>
              <a:t>The Confidence or Compatibility Interval</a:t>
            </a:r>
          </a:p>
          <a:p>
            <a:pPr>
              <a:lnSpc>
                <a:spcPct val="102000"/>
              </a:lnSpc>
            </a:pPr>
            <a:r>
              <a:rPr lang="en-US" sz="2800" dirty="0"/>
              <a:t>Tests of </a:t>
            </a:r>
            <a:r>
              <a:rPr lang="en-US" sz="2800" dirty="0" smtClean="0"/>
              <a:t>Non-Substantial </a:t>
            </a:r>
            <a:r>
              <a:rPr lang="en-US" sz="2800" dirty="0"/>
              <a:t>and Substantial </a:t>
            </a:r>
            <a:r>
              <a:rPr lang="en-US" sz="2800" dirty="0" smtClean="0"/>
              <a:t>Hypotheses</a:t>
            </a:r>
          </a:p>
          <a:p>
            <a:pPr>
              <a:lnSpc>
                <a:spcPct val="102000"/>
              </a:lnSpc>
            </a:pPr>
            <a:r>
              <a:rPr lang="en-US" sz="2800" dirty="0"/>
              <a:t>Probabilities of Substantial and Trivial Magnitudes</a:t>
            </a:r>
          </a:p>
          <a:p>
            <a:pPr>
              <a:lnSpc>
                <a:spcPct val="102000"/>
              </a:lnSpc>
            </a:pPr>
            <a:r>
              <a:rPr lang="en-US" sz="2800" dirty="0" smtClean="0"/>
              <a:t>Non-clinical Magnitude-Based Inference</a:t>
            </a:r>
          </a:p>
          <a:p>
            <a:pPr>
              <a:lnSpc>
                <a:spcPct val="102000"/>
              </a:lnSpc>
            </a:pPr>
            <a:r>
              <a:rPr lang="en-US" sz="2800" dirty="0" smtClean="0"/>
              <a:t>Clinical or Practical Magnitude-Based Inference</a:t>
            </a:r>
          </a:p>
          <a:p>
            <a:pPr>
              <a:lnSpc>
                <a:spcPct val="102000"/>
              </a:lnSpc>
            </a:pPr>
            <a:r>
              <a:rPr lang="en-US" sz="2800" dirty="0" smtClean="0"/>
              <a:t>Cautions with Magnitude-Based Inference</a:t>
            </a:r>
          </a:p>
          <a:p>
            <a:pPr>
              <a:lnSpc>
                <a:spcPct val="102000"/>
              </a:lnSpc>
            </a:pPr>
            <a:r>
              <a:rPr lang="en-US" sz="2800" dirty="0" smtClean="0"/>
              <a:t>Bayesian Inference</a:t>
            </a:r>
          </a:p>
          <a:p>
            <a:pPr>
              <a:lnSpc>
                <a:spcPct val="102000"/>
              </a:lnSpc>
            </a:pPr>
            <a:r>
              <a:rPr lang="en-US" sz="2800" dirty="0" smtClean="0"/>
              <a:t>The Nil-Hypothesis Significance Test</a:t>
            </a:r>
          </a:p>
          <a:p>
            <a:pPr>
              <a:lnSpc>
                <a:spcPct val="102000"/>
              </a:lnSpc>
            </a:pPr>
            <a:r>
              <a:rPr lang="en-US" sz="2800" dirty="0" smtClean="0"/>
              <a:t>Other Approaches to Sampling Uncertainty</a:t>
            </a:r>
          </a:p>
          <a:p>
            <a:pPr>
              <a:lnSpc>
                <a:spcPct val="102000"/>
              </a:lnSpc>
            </a:pPr>
            <a:r>
              <a:rPr lang="en-US" sz="2800" dirty="0" smtClean="0"/>
              <a:t>Summary of Sampling </a:t>
            </a:r>
            <a:r>
              <a:rPr lang="en-US" sz="2800" dirty="0"/>
              <a:t>U</a:t>
            </a:r>
            <a:r>
              <a:rPr lang="en-US" sz="2800" dirty="0" smtClean="0"/>
              <a:t>ncertainty</a:t>
            </a:r>
          </a:p>
          <a:p>
            <a:pPr>
              <a:lnSpc>
                <a:spcPct val="102000"/>
              </a:lnSpc>
            </a:pPr>
            <a:r>
              <a:rPr lang="en-US" sz="2800" dirty="0" smtClean="0"/>
              <a:t>Converting P Values </a:t>
            </a:r>
            <a:r>
              <a:rPr lang="en-US" sz="2800" dirty="0"/>
              <a:t>or </a:t>
            </a:r>
            <a:r>
              <a:rPr lang="en-US" sz="2800" dirty="0" smtClean="0"/>
              <a:t>Confidence Intervals </a:t>
            </a:r>
            <a:r>
              <a:rPr lang="en-US" sz="2800" dirty="0"/>
              <a:t>into </a:t>
            </a:r>
            <a:r>
              <a:rPr lang="en-US" sz="2800" dirty="0" smtClean="0"/>
              <a:t>Magnitude-Based Inference</a:t>
            </a:r>
          </a:p>
          <a:p>
            <a:pPr>
              <a:lnSpc>
                <a:spcPct val="102000"/>
              </a:lnSpc>
            </a:pPr>
            <a:endParaRPr lang="en-US" sz="2800" dirty="0"/>
          </a:p>
          <a:p>
            <a:pPr>
              <a:lnSpc>
                <a:spcPct val="102000"/>
              </a:lnSpc>
            </a:pPr>
            <a:endParaRPr lang="en-US" sz="2800" dirty="0"/>
          </a:p>
        </p:txBody>
      </p:sp>
      <p:sp>
        <p:nvSpPr>
          <p:cNvPr id="2" name="Title 1"/>
          <p:cNvSpPr>
            <a:spLocks noGrp="1"/>
          </p:cNvSpPr>
          <p:nvPr>
            <p:ph type="title"/>
          </p:nvPr>
        </p:nvSpPr>
        <p:spPr>
          <a:xfrm>
            <a:off x="123103" y="27880"/>
            <a:ext cx="12964012" cy="1468736"/>
          </a:xfrm>
          <a:solidFill>
            <a:srgbClr val="CCECFF"/>
          </a:solidFill>
        </p:spPr>
        <p:txBody>
          <a:bodyPr anchor="t" anchorCtr="0"/>
          <a:lstStyle/>
          <a:p>
            <a:r>
              <a:rPr lang="en-US" sz="3000" dirty="0" smtClean="0"/>
              <a:t> </a:t>
            </a:r>
            <a:endParaRPr lang="en-AU" sz="3000" b="0" dirty="0"/>
          </a:p>
        </p:txBody>
      </p:sp>
      <p:sp>
        <p:nvSpPr>
          <p:cNvPr id="4" name="Rectangle 42"/>
          <p:cNvSpPr>
            <a:spLocks noChangeArrowheads="1"/>
          </p:cNvSpPr>
          <p:nvPr/>
        </p:nvSpPr>
        <p:spPr bwMode="auto">
          <a:xfrm>
            <a:off x="7756128" y="305730"/>
            <a:ext cx="5040560" cy="934478"/>
          </a:xfrm>
          <a:prstGeom prst="rect">
            <a:avLst/>
          </a:prstGeom>
          <a:solidFill>
            <a:schemeClr val="bg1"/>
          </a:solidFill>
          <a:ln w="9525">
            <a:solidFill>
              <a:srgbClr val="000000"/>
            </a:solidFill>
            <a:miter lim="800000"/>
            <a:headEnd/>
            <a:tailEnd/>
          </a:ln>
          <a:extLst/>
        </p:spPr>
        <p:txBody>
          <a:bodyPr vert="horz" wrap="square" lIns="54000" tIns="36000" rIns="36000" bIns="3600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kumimoji="0" lang="en-US" altLang="en-US" sz="2800" b="1" i="0" u="none" strike="noStrike" cap="none" normalizeH="0" baseline="0" dirty="0" smtClean="0">
                <a:ln>
                  <a:noFill/>
                </a:ln>
                <a:solidFill>
                  <a:srgbClr val="C00000"/>
                </a:solidFill>
                <a:effectLst/>
                <a:latin typeface="Arial Narrow" panose="020B0606020202030204" pitchFamily="34" charset="0"/>
              </a:rPr>
              <a:t>View as a slide show</a:t>
            </a:r>
            <a:r>
              <a:rPr kumimoji="0" lang="en-US" altLang="en-US" sz="2800" b="0" i="0" u="none" strike="noStrike" cap="none" normalizeH="0" baseline="0" dirty="0" smtClean="0">
                <a:ln>
                  <a:noFill/>
                </a:ln>
                <a:solidFill>
                  <a:srgbClr val="FF0000"/>
                </a:solidFill>
                <a:effectLst/>
                <a:latin typeface="Arial Narrow" panose="020B0606020202030204" pitchFamily="34" charset="0"/>
              </a:rPr>
              <a:t> to better understand the concepts and figures.</a:t>
            </a:r>
            <a:endParaRPr kumimoji="0" lang="en-US" altLang="en-US" sz="1800" b="0" i="0" u="none" strike="noStrike" cap="none" normalizeH="0" baseline="0" dirty="0" smtClean="0">
              <a:ln>
                <a:noFill/>
              </a:ln>
              <a:solidFill>
                <a:srgbClr val="FF0000"/>
              </a:solidFill>
              <a:effectLst/>
            </a:endParaRPr>
          </a:p>
        </p:txBody>
      </p:sp>
      <p:pic>
        <p:nvPicPr>
          <p:cNvPr id="5" name="Picture 4"/>
          <p:cNvPicPr>
            <a:picLocks noChangeAspect="1"/>
          </p:cNvPicPr>
          <p:nvPr/>
        </p:nvPicPr>
        <p:blipFill>
          <a:blip r:embed="rId3"/>
          <a:stretch>
            <a:fillRect/>
          </a:stretch>
        </p:blipFill>
        <p:spPr>
          <a:xfrm>
            <a:off x="5563596" y="52980"/>
            <a:ext cx="1328436" cy="1418535"/>
          </a:xfrm>
          <a:prstGeom prst="rect">
            <a:avLst/>
          </a:prstGeom>
        </p:spPr>
      </p:pic>
      <p:sp>
        <p:nvSpPr>
          <p:cNvPr id="6" name="Title 1"/>
          <p:cNvSpPr txBox="1">
            <a:spLocks/>
          </p:cNvSpPr>
          <p:nvPr/>
        </p:nvSpPr>
        <p:spPr bwMode="auto">
          <a:xfrm>
            <a:off x="77539" y="31955"/>
            <a:ext cx="5195355" cy="1468736"/>
          </a:xfrm>
          <a:prstGeom prst="rect">
            <a:avLst/>
          </a:prstGeom>
          <a:noFill/>
          <a:ln w="9525">
            <a:noFill/>
            <a:miter lim="800000"/>
            <a:headEnd/>
            <a:tailEnd/>
          </a:ln>
        </p:spPr>
        <p:txBody>
          <a:bodyPr vert="horz" wrap="square" lIns="126000" tIns="45720" rIns="91440" bIns="45720" numCol="1" anchor="t" anchorCtr="0" compatLnSpc="1">
            <a:prstTxWarp prst="textNoShape">
              <a:avLst/>
            </a:prstTxWarp>
          </a:bodyPr>
          <a:lst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5393" b="1">
                <a:solidFill>
                  <a:schemeClr val="tx1"/>
                </a:solidFill>
                <a:latin typeface="Arial Narrow" pitchFamily="34" charset="0"/>
              </a:defRPr>
            </a:lvl2pPr>
            <a:lvl3pPr algn="l" rtl="0" eaLnBrk="0" fontAlgn="base" hangingPunct="0">
              <a:spcBef>
                <a:spcPct val="0"/>
              </a:spcBef>
              <a:spcAft>
                <a:spcPct val="0"/>
              </a:spcAft>
              <a:defRPr sz="5393" b="1">
                <a:solidFill>
                  <a:schemeClr val="tx1"/>
                </a:solidFill>
                <a:latin typeface="Arial Narrow" pitchFamily="34" charset="0"/>
              </a:defRPr>
            </a:lvl3pPr>
            <a:lvl4pPr algn="l" rtl="0" eaLnBrk="0" fontAlgn="base" hangingPunct="0">
              <a:spcBef>
                <a:spcPct val="0"/>
              </a:spcBef>
              <a:spcAft>
                <a:spcPct val="0"/>
              </a:spcAft>
              <a:defRPr sz="5393" b="1">
                <a:solidFill>
                  <a:schemeClr val="tx1"/>
                </a:solidFill>
                <a:latin typeface="Arial Narrow" pitchFamily="34" charset="0"/>
              </a:defRPr>
            </a:lvl4pPr>
            <a:lvl5pPr algn="l" rtl="0" eaLnBrk="0" fontAlgn="base" hangingPunct="0">
              <a:spcBef>
                <a:spcPct val="0"/>
              </a:spcBef>
              <a:spcAft>
                <a:spcPct val="0"/>
              </a:spcAft>
              <a:defRPr sz="5393" b="1">
                <a:solidFill>
                  <a:schemeClr val="tx1"/>
                </a:solidFill>
                <a:latin typeface="Arial Narrow" pitchFamily="34" charset="0"/>
              </a:defRPr>
            </a:lvl5pPr>
            <a:lvl6pPr marL="880521" algn="l" rtl="0" eaLnBrk="0" fontAlgn="base" hangingPunct="0">
              <a:spcBef>
                <a:spcPct val="0"/>
              </a:spcBef>
              <a:spcAft>
                <a:spcPct val="0"/>
              </a:spcAft>
              <a:defRPr sz="5393" b="1">
                <a:solidFill>
                  <a:schemeClr val="tx1"/>
                </a:solidFill>
                <a:latin typeface="Arial Narrow" pitchFamily="34" charset="0"/>
              </a:defRPr>
            </a:lvl6pPr>
            <a:lvl7pPr marL="1761043" algn="l" rtl="0" eaLnBrk="0" fontAlgn="base" hangingPunct="0">
              <a:spcBef>
                <a:spcPct val="0"/>
              </a:spcBef>
              <a:spcAft>
                <a:spcPct val="0"/>
              </a:spcAft>
              <a:defRPr sz="5393" b="1">
                <a:solidFill>
                  <a:schemeClr val="tx1"/>
                </a:solidFill>
                <a:latin typeface="Arial Narrow" pitchFamily="34" charset="0"/>
              </a:defRPr>
            </a:lvl7pPr>
            <a:lvl8pPr marL="2641564" algn="l" rtl="0" eaLnBrk="0" fontAlgn="base" hangingPunct="0">
              <a:spcBef>
                <a:spcPct val="0"/>
              </a:spcBef>
              <a:spcAft>
                <a:spcPct val="0"/>
              </a:spcAft>
              <a:defRPr sz="5393" b="1">
                <a:solidFill>
                  <a:schemeClr val="tx1"/>
                </a:solidFill>
                <a:latin typeface="Arial Narrow" pitchFamily="34" charset="0"/>
              </a:defRPr>
            </a:lvl8pPr>
            <a:lvl9pPr marL="3522086" algn="l" rtl="0" eaLnBrk="0" fontAlgn="base" hangingPunct="0">
              <a:spcBef>
                <a:spcPct val="0"/>
              </a:spcBef>
              <a:spcAft>
                <a:spcPct val="0"/>
              </a:spcAft>
              <a:defRPr sz="5393" b="1">
                <a:solidFill>
                  <a:schemeClr val="tx1"/>
                </a:solidFill>
                <a:latin typeface="Arial Narrow" pitchFamily="34" charset="0"/>
              </a:defRPr>
            </a:lvl9pPr>
          </a:lstStyle>
          <a:p>
            <a:pPr algn="r"/>
            <a:r>
              <a:rPr lang="en-US" sz="3000" u="none" kern="0" dirty="0" smtClean="0"/>
              <a:t>Sampling Uncertainty Made Easy</a:t>
            </a:r>
            <a:br>
              <a:rPr lang="en-US" sz="3000" u="none" kern="0" dirty="0" smtClean="0"/>
            </a:br>
            <a:r>
              <a:rPr lang="en-US" sz="3000" b="0" u="none" kern="0" dirty="0" smtClean="0"/>
              <a:t>Will Hopkins</a:t>
            </a:r>
            <a:br>
              <a:rPr lang="en-US" sz="3000" b="0" u="none" kern="0" dirty="0" smtClean="0"/>
            </a:br>
            <a:r>
              <a:rPr lang="en-US" sz="3000" b="0" u="none" kern="0" dirty="0" smtClean="0"/>
              <a:t>Victoria University, Melbourne</a:t>
            </a:r>
            <a:endParaRPr lang="en-AU" sz="3000" b="0" u="none" kern="0" dirty="0"/>
          </a:p>
        </p:txBody>
      </p:sp>
    </p:spTree>
    <p:extLst>
      <p:ext uri="{BB962C8B-B14F-4D97-AF65-F5344CB8AC3E}">
        <p14:creationId xmlns:p14="http://schemas.microsoft.com/office/powerpoint/2010/main" val="937324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939" y="42864"/>
            <a:ext cx="13023986" cy="9701212"/>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a:lnSpc>
                <a:spcPct val="105000"/>
              </a:lnSpc>
            </a:pPr>
            <a:r>
              <a:rPr lang="en-US" dirty="0" smtClean="0"/>
              <a:t>Why "compatibility" interval?</a:t>
            </a:r>
          </a:p>
          <a:p>
            <a:pPr lvl="1">
              <a:lnSpc>
                <a:spcPct val="105000"/>
              </a:lnSpc>
            </a:pPr>
            <a:r>
              <a:rPr lang="en-US" dirty="0" smtClean="0"/>
              <a:t>The preeminent statistician Sander Greenland prefers this term.</a:t>
            </a:r>
          </a:p>
          <a:p>
            <a:pPr lvl="1">
              <a:lnSpc>
                <a:spcPct val="105000"/>
              </a:lnSpc>
            </a:pPr>
            <a:r>
              <a:rPr lang="en-US" dirty="0" smtClean="0"/>
              <a:t>In order for the interval to represent confidence in the true (here: </a:t>
            </a:r>
            <a:r>
              <a:rPr lang="en-US" i="1" dirty="0" smtClean="0"/>
              <a:t>population</a:t>
            </a:r>
            <a:r>
              <a:rPr lang="en-US" dirty="0" smtClean="0"/>
              <a:t>) value, you must assume that </a:t>
            </a:r>
            <a:r>
              <a:rPr lang="en-US" sz="2800" dirty="0" smtClean="0"/>
              <a:t>the sampling method produces an unbiased sample of the population.</a:t>
            </a:r>
          </a:p>
          <a:p>
            <a:pPr lvl="2">
              <a:lnSpc>
                <a:spcPct val="105000"/>
              </a:lnSpc>
            </a:pPr>
            <a:r>
              <a:rPr lang="en-US" dirty="0" smtClean="0"/>
              <a:t>But the effects in your sample apply only to a sub-population like your sample.</a:t>
            </a:r>
          </a:p>
          <a:p>
            <a:pPr lvl="1">
              <a:lnSpc>
                <a:spcPct val="105000"/>
              </a:lnSpc>
            </a:pPr>
            <a:r>
              <a:rPr lang="en-US" sz="2800" dirty="0" smtClean="0"/>
              <a:t>And you must assume that the statistical model that calculates the sample statistic is realistic.</a:t>
            </a:r>
          </a:p>
          <a:p>
            <a:pPr lvl="2">
              <a:lnSpc>
                <a:spcPct val="105000"/>
              </a:lnSpc>
            </a:pPr>
            <a:r>
              <a:rPr lang="en-US" dirty="0" smtClean="0"/>
              <a:t>Comparisons of means require no assumptions, but "</a:t>
            </a:r>
            <a:r>
              <a:rPr lang="en-US" dirty="0"/>
              <a:t>a</a:t>
            </a:r>
            <a:r>
              <a:rPr lang="en-US" dirty="0" smtClean="0"/>
              <a:t>djusting" for subject characteristics and estimating their effects usually involves an assumption of linear effects, which may be unrealistic.</a:t>
            </a:r>
          </a:p>
          <a:p>
            <a:pPr lvl="1">
              <a:lnSpc>
                <a:spcPct val="105000"/>
              </a:lnSpc>
            </a:pPr>
            <a:r>
              <a:rPr lang="en-US" dirty="0" smtClean="0"/>
              <a:t>And you must assume that your measurement methods do not introduce systematic errors.</a:t>
            </a:r>
          </a:p>
          <a:p>
            <a:pPr lvl="2">
              <a:lnSpc>
                <a:spcPct val="105000"/>
              </a:lnSpc>
            </a:pPr>
            <a:r>
              <a:rPr lang="en-US" dirty="0" smtClean="0"/>
              <a:t>In other words, the measurements need to have acceptable high validity.</a:t>
            </a:r>
          </a:p>
          <a:p>
            <a:pPr lvl="1">
              <a:lnSpc>
                <a:spcPct val="105000"/>
              </a:lnSpc>
            </a:pPr>
            <a:r>
              <a:rPr lang="en-US" dirty="0" smtClean="0"/>
              <a:t>With </a:t>
            </a:r>
            <a:r>
              <a:rPr lang="en-US" i="1" dirty="0" smtClean="0"/>
              <a:t>compatibility</a:t>
            </a:r>
            <a:r>
              <a:rPr lang="en-US" dirty="0" smtClean="0"/>
              <a:t>, you are supposed to be reminded about these assumptions. </a:t>
            </a:r>
          </a:p>
          <a:p>
            <a:pPr lvl="1">
              <a:lnSpc>
                <a:spcPct val="105000"/>
              </a:lnSpc>
            </a:pPr>
            <a:r>
              <a:rPr lang="en-US" dirty="0" smtClean="0"/>
              <a:t>Specifically, you are supposed to say to yourself "the range of values represented by the interval are most compatible with my sample data and my model."</a:t>
            </a:r>
          </a:p>
          <a:p>
            <a:pPr lvl="2">
              <a:lnSpc>
                <a:spcPct val="105000"/>
              </a:lnSpc>
            </a:pPr>
            <a:r>
              <a:rPr lang="en-US" dirty="0" smtClean="0"/>
              <a:t>But now I am not sure how to interpret the level (90%, say) of the compatibility interval. </a:t>
            </a:r>
          </a:p>
          <a:p>
            <a:pPr lvl="2">
              <a:lnSpc>
                <a:spcPct val="105000"/>
              </a:lnSpc>
            </a:pPr>
            <a:r>
              <a:rPr lang="en-US" dirty="0" smtClean="0"/>
              <a:t>And there is no mention of the true (huge-sample or population) value.</a:t>
            </a:r>
          </a:p>
          <a:p>
            <a:pPr lvl="2">
              <a:lnSpc>
                <a:spcPct val="105000"/>
              </a:lnSpc>
            </a:pPr>
            <a:r>
              <a:rPr lang="en-US" dirty="0" smtClean="0"/>
              <a:t>So apparently, I can't use this concept to decide whether or not I have an effect.</a:t>
            </a:r>
          </a:p>
          <a:p>
            <a:pPr lvl="1">
              <a:lnSpc>
                <a:spcPct val="105000"/>
              </a:lnSpc>
            </a:pPr>
            <a:r>
              <a:rPr lang="en-US" dirty="0" smtClean="0"/>
              <a:t>To make such decisions, you have to assume that the CI represents confidence about what the true value could be, and values outside the CI represent what the true value couldn't be.</a:t>
            </a:r>
          </a:p>
          <a:p>
            <a:pPr lvl="1">
              <a:lnSpc>
                <a:spcPct val="105000"/>
              </a:lnSpc>
            </a:pPr>
            <a:r>
              <a:rPr lang="en-US" dirty="0" smtClean="0"/>
              <a:t>Deal with the assumptions by doing a </a:t>
            </a:r>
            <a:r>
              <a:rPr lang="en-US" b="1" dirty="0" smtClean="0"/>
              <a:t>sensitivity analysis</a:t>
            </a:r>
            <a:r>
              <a:rPr lang="en-US" dirty="0" smtClean="0"/>
              <a:t>, in which you estimate the effect of realistic worst-case violations of the assumptions on the width and disposition of the CI.</a:t>
            </a:r>
          </a:p>
          <a:p>
            <a:pPr lvl="1">
              <a:lnSpc>
                <a:spcPct val="105000"/>
              </a:lnSpc>
            </a:pPr>
            <a:r>
              <a:rPr lang="en-US" dirty="0" smtClean="0"/>
              <a:t>The concept of </a:t>
            </a:r>
            <a:r>
              <a:rPr lang="en-US" i="1" dirty="0" smtClean="0"/>
              <a:t>couldn't be</a:t>
            </a:r>
            <a:r>
              <a:rPr lang="en-US" dirty="0" smtClean="0"/>
              <a:t> or </a:t>
            </a:r>
            <a:r>
              <a:rPr lang="en-US" i="1" dirty="0" smtClean="0"/>
              <a:t>incompatibility</a:t>
            </a:r>
            <a:r>
              <a:rPr lang="en-US" dirty="0" smtClean="0"/>
              <a:t> makes it easy to understand the next method…</a:t>
            </a:r>
            <a:endParaRPr lang="en-AU" dirty="0"/>
          </a:p>
        </p:txBody>
      </p:sp>
    </p:spTree>
    <p:extLst>
      <p:ext uri="{BB962C8B-B14F-4D97-AF65-F5344CB8AC3E}">
        <p14:creationId xmlns:p14="http://schemas.microsoft.com/office/powerpoint/2010/main" val="2735014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464" y="42864"/>
            <a:ext cx="13004936" cy="9772649"/>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marL="0" indent="0">
              <a:lnSpc>
                <a:spcPct val="105000"/>
              </a:lnSpc>
              <a:buNone/>
            </a:pPr>
            <a:r>
              <a:rPr lang="en-US" b="1" dirty="0">
                <a:solidFill>
                  <a:srgbClr val="0000FF"/>
                </a:solidFill>
              </a:rPr>
              <a:t>Tests of </a:t>
            </a:r>
            <a:r>
              <a:rPr lang="en-US" b="1" dirty="0" smtClean="0">
                <a:solidFill>
                  <a:srgbClr val="0000FF"/>
                </a:solidFill>
              </a:rPr>
              <a:t>Non-Substantial </a:t>
            </a:r>
            <a:r>
              <a:rPr lang="en-US" b="1" dirty="0">
                <a:solidFill>
                  <a:srgbClr val="0000FF"/>
                </a:solidFill>
              </a:rPr>
              <a:t>and S</a:t>
            </a:r>
            <a:r>
              <a:rPr lang="en-US" b="1" dirty="0" smtClean="0">
                <a:solidFill>
                  <a:srgbClr val="0000FF"/>
                </a:solidFill>
              </a:rPr>
              <a:t>ubstantial Hypotheses</a:t>
            </a:r>
          </a:p>
          <a:p>
            <a:pPr>
              <a:lnSpc>
                <a:spcPct val="105000"/>
              </a:lnSpc>
            </a:pPr>
            <a:r>
              <a:rPr lang="en-US" dirty="0"/>
              <a:t>If the confidence interval falls entirely in substantial positive values, </a:t>
            </a:r>
            <a:r>
              <a:rPr lang="en-US" dirty="0" smtClean="0"/>
              <a:t>then </a:t>
            </a:r>
            <a:r>
              <a:rPr lang="en-US" dirty="0"/>
              <a:t>the effect </a:t>
            </a:r>
            <a:r>
              <a:rPr lang="en-US" dirty="0" smtClean="0"/>
              <a:t>couldn't </a:t>
            </a:r>
            <a:r>
              <a:rPr lang="en-US" dirty="0"/>
              <a:t>be </a:t>
            </a:r>
            <a:r>
              <a:rPr lang="en-US" dirty="0" smtClean="0"/>
              <a:t>non-substantial-positive </a:t>
            </a:r>
            <a:r>
              <a:rPr lang="en-US" dirty="0"/>
              <a:t>(i.e., it couldn't be trivial or </a:t>
            </a:r>
            <a:r>
              <a:rPr lang="en-US" dirty="0" smtClean="0"/>
              <a:t>substantial negative</a:t>
            </a:r>
            <a:r>
              <a:rPr lang="en-US" dirty="0"/>
              <a:t>).</a:t>
            </a:r>
          </a:p>
          <a:p>
            <a:pPr lvl="1">
              <a:lnSpc>
                <a:spcPct val="105000"/>
              </a:lnSpc>
            </a:pPr>
            <a:r>
              <a:rPr lang="en-US" dirty="0" smtClean="0"/>
              <a:t>That is, non-substantial-positive </a:t>
            </a:r>
            <a:r>
              <a:rPr lang="en-US" dirty="0"/>
              <a:t>values are not compatible with the sample data and model.</a:t>
            </a:r>
          </a:p>
          <a:p>
            <a:pPr lvl="1">
              <a:lnSpc>
                <a:spcPct val="105000"/>
              </a:lnSpc>
            </a:pPr>
            <a:r>
              <a:rPr lang="en-US" dirty="0"/>
              <a:t>In other words you reject the </a:t>
            </a:r>
            <a:r>
              <a:rPr lang="en-US" dirty="0" smtClean="0"/>
              <a:t>non-substantial-positive </a:t>
            </a:r>
            <a:r>
              <a:rPr lang="en-US" dirty="0"/>
              <a:t>hypothesis.</a:t>
            </a:r>
          </a:p>
          <a:p>
            <a:pPr lvl="1">
              <a:lnSpc>
                <a:spcPct val="105000"/>
              </a:lnSpc>
            </a:pPr>
            <a:r>
              <a:rPr lang="en-US" dirty="0"/>
              <a:t>Therefore you conclude that the effect can only be </a:t>
            </a:r>
            <a:r>
              <a:rPr lang="en-US" dirty="0" smtClean="0"/>
              <a:t>substantial positive</a:t>
            </a:r>
            <a:r>
              <a:rPr lang="en-US" dirty="0"/>
              <a:t>.</a:t>
            </a:r>
          </a:p>
          <a:p>
            <a:pPr>
              <a:lnSpc>
                <a:spcPct val="105000"/>
              </a:lnSpc>
            </a:pPr>
            <a:r>
              <a:rPr lang="en-US" dirty="0"/>
              <a:t>Here are all </a:t>
            </a:r>
            <a:r>
              <a:rPr lang="en-US" dirty="0" smtClean="0"/>
              <a:t>such </a:t>
            </a:r>
            <a:r>
              <a:rPr lang="en-US" dirty="0"/>
              <a:t>hypotheses you can reject, and the resulting conclusions:</a:t>
            </a:r>
          </a:p>
          <a:p>
            <a:pPr lvl="1">
              <a:lnSpc>
                <a:spcPct val="105000"/>
              </a:lnSpc>
            </a:pPr>
            <a:endParaRPr lang="en-US" dirty="0"/>
          </a:p>
          <a:p>
            <a:pPr lvl="1">
              <a:lnSpc>
                <a:spcPct val="105000"/>
              </a:lnSpc>
            </a:pPr>
            <a:endParaRPr lang="en-US" dirty="0"/>
          </a:p>
          <a:p>
            <a:pPr lvl="1">
              <a:lnSpc>
                <a:spcPct val="105000"/>
              </a:lnSpc>
            </a:pPr>
            <a:endParaRPr lang="en-US" dirty="0"/>
          </a:p>
          <a:p>
            <a:pPr lvl="1">
              <a:lnSpc>
                <a:spcPct val="105000"/>
              </a:lnSpc>
            </a:pPr>
            <a:endParaRPr lang="en-US" dirty="0"/>
          </a:p>
          <a:p>
            <a:pPr lvl="1">
              <a:lnSpc>
                <a:spcPct val="105000"/>
              </a:lnSpc>
            </a:pPr>
            <a:endParaRPr lang="en-US" dirty="0"/>
          </a:p>
          <a:p>
            <a:pPr lvl="1">
              <a:lnSpc>
                <a:spcPct val="105000"/>
              </a:lnSpc>
            </a:pPr>
            <a:endParaRPr lang="en-US" dirty="0"/>
          </a:p>
          <a:p>
            <a:pPr lvl="1">
              <a:lnSpc>
                <a:spcPct val="105000"/>
              </a:lnSpc>
            </a:pPr>
            <a:endParaRPr lang="en-US" dirty="0"/>
          </a:p>
          <a:p>
            <a:pPr lvl="1">
              <a:lnSpc>
                <a:spcPct val="105000"/>
              </a:lnSpc>
            </a:pPr>
            <a:endParaRPr lang="en-US" dirty="0"/>
          </a:p>
          <a:p>
            <a:pPr lvl="1">
              <a:lnSpc>
                <a:spcPct val="105000"/>
              </a:lnSpc>
            </a:pPr>
            <a:endParaRPr lang="en-US" dirty="0"/>
          </a:p>
          <a:p>
            <a:pPr lvl="1">
              <a:lnSpc>
                <a:spcPct val="105000"/>
              </a:lnSpc>
            </a:pPr>
            <a:endParaRPr lang="en-US" dirty="0"/>
          </a:p>
          <a:p>
            <a:pPr>
              <a:lnSpc>
                <a:spcPct val="105000"/>
              </a:lnSpc>
            </a:pPr>
            <a:r>
              <a:rPr lang="en-US" dirty="0"/>
              <a:t>Hypothesis testing is obviously a blunt instrument for making conclusions.</a:t>
            </a:r>
          </a:p>
          <a:p>
            <a:pPr lvl="1">
              <a:lnSpc>
                <a:spcPct val="105000"/>
              </a:lnSpc>
            </a:pPr>
            <a:r>
              <a:rPr lang="en-US" dirty="0"/>
              <a:t>It would be nice to distinguish between these two, or these three. See later.</a:t>
            </a:r>
          </a:p>
          <a:p>
            <a:pPr>
              <a:lnSpc>
                <a:spcPct val="105000"/>
              </a:lnSpc>
            </a:pPr>
            <a:r>
              <a:rPr lang="en-US" dirty="0" smtClean="0"/>
              <a:t>Some researchers like </a:t>
            </a:r>
            <a:r>
              <a:rPr lang="en-US" dirty="0"/>
              <a:t>hypothesis </a:t>
            </a:r>
            <a:r>
              <a:rPr lang="en-US" dirty="0" smtClean="0"/>
              <a:t>testing, because it has </a:t>
            </a:r>
            <a:r>
              <a:rPr lang="en-US" dirty="0"/>
              <a:t>a well-defined error rate</a:t>
            </a:r>
            <a:r>
              <a:rPr lang="en-US" dirty="0" smtClean="0"/>
              <a:t>…</a:t>
            </a:r>
            <a:endParaRPr lang="en-AU" dirty="0"/>
          </a:p>
        </p:txBody>
      </p:sp>
      <p:grpSp>
        <p:nvGrpSpPr>
          <p:cNvPr id="7" name="Group 6"/>
          <p:cNvGrpSpPr/>
          <p:nvPr/>
        </p:nvGrpSpPr>
        <p:grpSpPr>
          <a:xfrm>
            <a:off x="621149" y="3718297"/>
            <a:ext cx="7999075" cy="4308091"/>
            <a:chOff x="621149" y="3856470"/>
            <a:chExt cx="7999075" cy="4308091"/>
          </a:xfrm>
        </p:grpSpPr>
        <p:grpSp>
          <p:nvGrpSpPr>
            <p:cNvPr id="4" name="Group 3"/>
            <p:cNvGrpSpPr/>
            <p:nvPr/>
          </p:nvGrpSpPr>
          <p:grpSpPr>
            <a:xfrm>
              <a:off x="621149" y="3856470"/>
              <a:ext cx="7999075" cy="4308091"/>
              <a:chOff x="621149" y="3856470"/>
              <a:chExt cx="7999075" cy="4308091"/>
            </a:xfrm>
          </p:grpSpPr>
          <p:sp>
            <p:nvSpPr>
              <p:cNvPr id="161" name="Rectangle 51"/>
              <p:cNvSpPr>
                <a:spLocks noChangeArrowheads="1"/>
              </p:cNvSpPr>
              <p:nvPr/>
            </p:nvSpPr>
            <p:spPr bwMode="auto">
              <a:xfrm>
                <a:off x="621149" y="4290976"/>
                <a:ext cx="1371147" cy="3865216"/>
              </a:xfrm>
              <a:prstGeom prst="rect">
                <a:avLst/>
              </a:prstGeom>
              <a:solidFill>
                <a:srgbClr val="EAD0F0"/>
              </a:solidFill>
              <a:ln>
                <a:noFill/>
              </a:ln>
            </p:spPr>
            <p:txBody>
              <a:bodyPr vert="horz" wrap="square" lIns="91440" tIns="45720" rIns="91440" bIns="45720" numCol="1" anchor="t" anchorCtr="0" compatLnSpc="1">
                <a:prstTxWarp prst="textNoShape">
                  <a:avLst/>
                </a:prstTxWarp>
              </a:bodyPr>
              <a:lstStyle/>
              <a:p>
                <a:endParaRPr lang="en-AU" sz="2000"/>
              </a:p>
            </p:txBody>
          </p:sp>
          <p:sp>
            <p:nvSpPr>
              <p:cNvPr id="162" name="Rectangle 50"/>
              <p:cNvSpPr>
                <a:spLocks noChangeArrowheads="1"/>
              </p:cNvSpPr>
              <p:nvPr/>
            </p:nvSpPr>
            <p:spPr bwMode="auto">
              <a:xfrm>
                <a:off x="2703083" y="4290976"/>
                <a:ext cx="2226431" cy="3865216"/>
              </a:xfrm>
              <a:prstGeom prst="rect">
                <a:avLst/>
              </a:prstGeom>
              <a:solidFill>
                <a:srgbClr val="FFECAF"/>
              </a:solidFill>
              <a:ln>
                <a:noFill/>
              </a:ln>
            </p:spPr>
            <p:txBody>
              <a:bodyPr vert="horz" wrap="square" lIns="91440" tIns="45720" rIns="91440" bIns="45720" numCol="1" anchor="t" anchorCtr="0" compatLnSpc="1">
                <a:prstTxWarp prst="textNoShape">
                  <a:avLst/>
                </a:prstTxWarp>
              </a:bodyPr>
              <a:lstStyle/>
              <a:p>
                <a:endParaRPr lang="en-AU" sz="2000"/>
              </a:p>
            </p:txBody>
          </p:sp>
          <p:sp>
            <p:nvSpPr>
              <p:cNvPr id="163" name="Rectangle 52"/>
              <p:cNvSpPr>
                <a:spLocks noChangeArrowheads="1"/>
              </p:cNvSpPr>
              <p:nvPr/>
            </p:nvSpPr>
            <p:spPr bwMode="auto">
              <a:xfrm>
                <a:off x="1871963" y="4290976"/>
                <a:ext cx="986938" cy="3865216"/>
              </a:xfrm>
              <a:prstGeom prst="rect">
                <a:avLst/>
              </a:prstGeom>
              <a:solidFill>
                <a:srgbClr val="E0FFC1"/>
              </a:solidFill>
              <a:ln>
                <a:noFill/>
              </a:ln>
            </p:spPr>
            <p:txBody>
              <a:bodyPr vert="horz" wrap="square" lIns="91440" tIns="45720" rIns="91440" bIns="45720" numCol="1" anchor="t" anchorCtr="0" compatLnSpc="1">
                <a:prstTxWarp prst="textNoShape">
                  <a:avLst/>
                </a:prstTxWarp>
              </a:bodyPr>
              <a:lstStyle/>
              <a:p>
                <a:endParaRPr lang="en-AU" sz="2000"/>
              </a:p>
            </p:txBody>
          </p:sp>
          <p:cxnSp>
            <p:nvCxnSpPr>
              <p:cNvPr id="164" name="Straight Connector 163"/>
              <p:cNvCxnSpPr/>
              <p:nvPr/>
            </p:nvCxnSpPr>
            <p:spPr bwMode="auto">
              <a:xfrm>
                <a:off x="1856222" y="4290976"/>
                <a:ext cx="0" cy="3873585"/>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5" name="Straight Connector 164"/>
              <p:cNvCxnSpPr/>
              <p:nvPr/>
            </p:nvCxnSpPr>
            <p:spPr bwMode="auto">
              <a:xfrm>
                <a:off x="2850837" y="4290976"/>
                <a:ext cx="0" cy="3873585"/>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6" name="Line 55"/>
              <p:cNvSpPr>
                <a:spLocks noChangeShapeType="1"/>
              </p:cNvSpPr>
              <p:nvPr/>
            </p:nvSpPr>
            <p:spPr bwMode="auto">
              <a:xfrm>
                <a:off x="621149" y="8156192"/>
                <a:ext cx="7999075" cy="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175" name="Rectangle 61"/>
              <p:cNvSpPr>
                <a:spLocks noChangeArrowheads="1"/>
              </p:cNvSpPr>
              <p:nvPr/>
            </p:nvSpPr>
            <p:spPr bwMode="auto">
              <a:xfrm>
                <a:off x="2970714" y="3856470"/>
                <a:ext cx="7133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000" u="none" dirty="0" smtClean="0">
                    <a:solidFill>
                      <a:srgbClr val="000000"/>
                    </a:solidFill>
                    <a:latin typeface="Arial Narrow" panose="020B0606020202030204" pitchFamily="34" charset="0"/>
                  </a:rPr>
                  <a:t>positive</a:t>
                </a:r>
                <a:endParaRPr lang="en-US" altLang="en-US" sz="2000" u="none" dirty="0"/>
              </a:p>
            </p:txBody>
          </p:sp>
          <p:sp>
            <p:nvSpPr>
              <p:cNvPr id="176" name="Rectangle 63"/>
              <p:cNvSpPr>
                <a:spLocks noChangeArrowheads="1"/>
              </p:cNvSpPr>
              <p:nvPr/>
            </p:nvSpPr>
            <p:spPr bwMode="auto">
              <a:xfrm>
                <a:off x="947002" y="3856470"/>
                <a:ext cx="85279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000" u="none" dirty="0" smtClean="0">
                    <a:solidFill>
                      <a:srgbClr val="000000"/>
                    </a:solidFill>
                    <a:latin typeface="Arial Narrow" panose="020B0606020202030204" pitchFamily="34" charset="0"/>
                  </a:rPr>
                  <a:t>negative </a:t>
                </a:r>
                <a:endParaRPr lang="en-US" altLang="en-US" sz="2000" u="none" dirty="0"/>
              </a:p>
            </p:txBody>
          </p:sp>
          <p:sp>
            <p:nvSpPr>
              <p:cNvPr id="177" name="Rectangle 66"/>
              <p:cNvSpPr>
                <a:spLocks noChangeArrowheads="1"/>
              </p:cNvSpPr>
              <p:nvPr/>
            </p:nvSpPr>
            <p:spPr bwMode="auto">
              <a:xfrm>
                <a:off x="2155949" y="3856470"/>
                <a:ext cx="3735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a:solidFill>
                      <a:srgbClr val="000000"/>
                    </a:solidFill>
                    <a:latin typeface="Arial Narrow" panose="020B0606020202030204" pitchFamily="34" charset="0"/>
                  </a:rPr>
                  <a:t>trivial</a:t>
                </a:r>
                <a:endParaRPr lang="en-US" altLang="en-US" sz="2000" u="none" dirty="0"/>
              </a:p>
            </p:txBody>
          </p:sp>
          <p:cxnSp>
            <p:nvCxnSpPr>
              <p:cNvPr id="198" name="Straight Arrow Connector 197"/>
              <p:cNvCxnSpPr/>
              <p:nvPr/>
            </p:nvCxnSpPr>
            <p:spPr bwMode="auto">
              <a:xfrm flipH="1">
                <a:off x="621149" y="4191805"/>
                <a:ext cx="1219847" cy="0"/>
              </a:xfrm>
              <a:prstGeom prst="straightConnector1">
                <a:avLst/>
              </a:prstGeom>
              <a:solidFill>
                <a:schemeClr val="accent1"/>
              </a:solidFill>
              <a:ln w="9525" cap="flat" cmpd="sng" algn="ctr">
                <a:solidFill>
                  <a:schemeClr val="tx1"/>
                </a:solidFill>
                <a:prstDash val="solid"/>
                <a:round/>
                <a:headEnd type="none"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0" name="Straight Arrow Connector 199"/>
              <p:cNvCxnSpPr/>
              <p:nvPr/>
            </p:nvCxnSpPr>
            <p:spPr bwMode="auto">
              <a:xfrm flipH="1">
                <a:off x="1881377" y="4193342"/>
                <a:ext cx="969461" cy="0"/>
              </a:xfrm>
              <a:prstGeom prst="straightConnector1">
                <a:avLst/>
              </a:prstGeom>
              <a:solidFill>
                <a:schemeClr val="accent1"/>
              </a:solidFill>
              <a:ln w="9525" cap="flat" cmpd="sng" algn="ctr">
                <a:solidFill>
                  <a:schemeClr val="tx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1" name="Line 55"/>
              <p:cNvSpPr>
                <a:spLocks noChangeShapeType="1"/>
              </p:cNvSpPr>
              <p:nvPr/>
            </p:nvSpPr>
            <p:spPr bwMode="auto">
              <a:xfrm>
                <a:off x="621149" y="4291187"/>
                <a:ext cx="7999075" cy="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cxnSp>
          <p:nvCxnSpPr>
            <p:cNvPr id="199" name="Straight Arrow Connector 198"/>
            <p:cNvCxnSpPr/>
            <p:nvPr/>
          </p:nvCxnSpPr>
          <p:spPr bwMode="auto">
            <a:xfrm>
              <a:off x="2885227" y="4193342"/>
              <a:ext cx="2044287" cy="0"/>
            </a:xfrm>
            <a:prstGeom prst="straightConnector1">
              <a:avLst/>
            </a:prstGeom>
            <a:solidFill>
              <a:schemeClr val="accent1"/>
            </a:solidFill>
            <a:ln w="9525" cap="flat" cmpd="sng" algn="ctr">
              <a:solidFill>
                <a:schemeClr val="tx1"/>
              </a:solidFill>
              <a:prstDash val="solid"/>
              <a:round/>
              <a:headEnd type="none"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 name="Group 4"/>
          <p:cNvGrpSpPr/>
          <p:nvPr/>
        </p:nvGrpSpPr>
        <p:grpSpPr>
          <a:xfrm>
            <a:off x="5069578" y="3512840"/>
            <a:ext cx="1041952" cy="578711"/>
            <a:chOff x="5069578" y="3651013"/>
            <a:chExt cx="1041952" cy="578711"/>
          </a:xfrm>
        </p:grpSpPr>
        <p:sp>
          <p:nvSpPr>
            <p:cNvPr id="167" name="Rectangle 56"/>
            <p:cNvSpPr>
              <a:spLocks noChangeArrowheads="1"/>
            </p:cNvSpPr>
            <p:nvPr/>
          </p:nvSpPr>
          <p:spPr bwMode="auto">
            <a:xfrm>
              <a:off x="5069578" y="3952725"/>
              <a:ext cx="74860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90000"/>
                </a:lnSpc>
                <a:spcAft>
                  <a:spcPts val="0"/>
                </a:spcAft>
              </a:pPr>
              <a:r>
                <a:rPr lang="en-US" altLang="en-US" sz="2000" u="none" dirty="0" smtClean="0">
                  <a:solidFill>
                    <a:srgbClr val="000000"/>
                  </a:solidFill>
                  <a:latin typeface="Arial Narrow" panose="020B0606020202030204" pitchFamily="34" charset="0"/>
                </a:rPr>
                <a:t>rejected</a:t>
              </a:r>
              <a:endParaRPr lang="en-US" altLang="en-US" sz="2000" u="none" dirty="0"/>
            </a:p>
          </p:txBody>
        </p:sp>
        <p:sp>
          <p:nvSpPr>
            <p:cNvPr id="172" name="Rectangle 56"/>
            <p:cNvSpPr>
              <a:spLocks noChangeArrowheads="1"/>
            </p:cNvSpPr>
            <p:nvPr/>
          </p:nvSpPr>
          <p:spPr bwMode="auto">
            <a:xfrm>
              <a:off x="5069578" y="3651013"/>
              <a:ext cx="104195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90000"/>
                </a:lnSpc>
                <a:spcAft>
                  <a:spcPts val="0"/>
                </a:spcAft>
              </a:pPr>
              <a:r>
                <a:rPr lang="en-US" altLang="en-US" sz="2000" u="none" dirty="0" smtClean="0">
                  <a:solidFill>
                    <a:srgbClr val="000000"/>
                  </a:solidFill>
                  <a:latin typeface="Arial Narrow" panose="020B0606020202030204" pitchFamily="34" charset="0"/>
                </a:rPr>
                <a:t>Hypothesis</a:t>
              </a:r>
              <a:endParaRPr lang="en-US" altLang="en-US" sz="2000" u="none" dirty="0"/>
            </a:p>
          </p:txBody>
        </p:sp>
      </p:grpSp>
      <p:sp>
        <p:nvSpPr>
          <p:cNvPr id="178" name="Rectangle 56"/>
          <p:cNvSpPr>
            <a:spLocks noChangeArrowheads="1"/>
          </p:cNvSpPr>
          <p:nvPr/>
        </p:nvSpPr>
        <p:spPr bwMode="auto">
          <a:xfrm>
            <a:off x="5069578" y="4174592"/>
            <a:ext cx="8015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a:solidFill>
                  <a:srgbClr val="000000"/>
                </a:solidFill>
                <a:latin typeface="Arial Narrow" panose="020B0606020202030204" pitchFamily="34" charset="0"/>
              </a:rPr>
              <a:t>n</a:t>
            </a:r>
            <a:r>
              <a:rPr lang="en-US" altLang="en-US" sz="2000" u="none" dirty="0" smtClean="0">
                <a:solidFill>
                  <a:srgbClr val="000000"/>
                </a:solidFill>
                <a:latin typeface="Arial Narrow" panose="020B0606020202030204" pitchFamily="34" charset="0"/>
              </a:rPr>
              <a:t>on +ive</a:t>
            </a:r>
            <a:endParaRPr lang="en-US" altLang="en-US" sz="2000" u="none" dirty="0"/>
          </a:p>
        </p:txBody>
      </p:sp>
      <p:sp>
        <p:nvSpPr>
          <p:cNvPr id="179" name="Rectangle 56"/>
          <p:cNvSpPr>
            <a:spLocks noChangeArrowheads="1"/>
          </p:cNvSpPr>
          <p:nvPr/>
        </p:nvSpPr>
        <p:spPr bwMode="auto">
          <a:xfrm>
            <a:off x="6291060" y="4174592"/>
            <a:ext cx="39273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a:solidFill>
                  <a:srgbClr val="000000"/>
                </a:solidFill>
                <a:latin typeface="Arial Narrow" panose="020B0606020202030204" pitchFamily="34" charset="0"/>
              </a:rPr>
              <a:t>+ive</a:t>
            </a:r>
            <a:endParaRPr lang="en-US" altLang="en-US" sz="2000" u="none" dirty="0"/>
          </a:p>
        </p:txBody>
      </p:sp>
      <p:sp>
        <p:nvSpPr>
          <p:cNvPr id="182" name="Line 76"/>
          <p:cNvSpPr>
            <a:spLocks noChangeShapeType="1"/>
          </p:cNvSpPr>
          <p:nvPr/>
        </p:nvSpPr>
        <p:spPr bwMode="auto">
          <a:xfrm flipH="1">
            <a:off x="3471303" y="4342335"/>
            <a:ext cx="1254300"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183" name="Rectangle 56"/>
          <p:cNvSpPr>
            <a:spLocks noChangeArrowheads="1"/>
          </p:cNvSpPr>
          <p:nvPr/>
        </p:nvSpPr>
        <p:spPr bwMode="auto">
          <a:xfrm>
            <a:off x="5069578" y="4874886"/>
            <a:ext cx="8303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–ive only</a:t>
            </a:r>
            <a:endParaRPr lang="en-US" altLang="en-US" sz="2000" u="none" dirty="0"/>
          </a:p>
        </p:txBody>
      </p:sp>
      <p:sp>
        <p:nvSpPr>
          <p:cNvPr id="184" name="Rectangle 56"/>
          <p:cNvSpPr>
            <a:spLocks noChangeArrowheads="1"/>
          </p:cNvSpPr>
          <p:nvPr/>
        </p:nvSpPr>
        <p:spPr bwMode="auto">
          <a:xfrm>
            <a:off x="6291060" y="4874886"/>
            <a:ext cx="22698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not –ive, or trivial to </a:t>
            </a:r>
            <a:r>
              <a:rPr lang="en-US" altLang="en-US" sz="2000" u="none" dirty="0">
                <a:solidFill>
                  <a:srgbClr val="000000"/>
                </a:solidFill>
                <a:latin typeface="Arial Narrow" panose="020B0606020202030204" pitchFamily="34" charset="0"/>
              </a:rPr>
              <a:t>+ive</a:t>
            </a:r>
            <a:endParaRPr lang="en-US" altLang="en-US" sz="2000" u="none" dirty="0"/>
          </a:p>
        </p:txBody>
      </p:sp>
      <p:sp>
        <p:nvSpPr>
          <p:cNvPr id="187" name="Line 76"/>
          <p:cNvSpPr>
            <a:spLocks noChangeShapeType="1"/>
          </p:cNvSpPr>
          <p:nvPr/>
        </p:nvSpPr>
        <p:spPr bwMode="auto">
          <a:xfrm flipH="1">
            <a:off x="2624446" y="5042629"/>
            <a:ext cx="1315355"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nvGrpSpPr>
          <p:cNvPr id="10" name="Group 9"/>
          <p:cNvGrpSpPr/>
          <p:nvPr/>
        </p:nvGrpSpPr>
        <p:grpSpPr>
          <a:xfrm>
            <a:off x="1992295" y="5575180"/>
            <a:ext cx="6568617" cy="307777"/>
            <a:chOff x="1992295" y="5713353"/>
            <a:chExt cx="6568617" cy="307777"/>
          </a:xfrm>
        </p:grpSpPr>
        <p:sp>
          <p:nvSpPr>
            <p:cNvPr id="193" name="Rectangle 192"/>
            <p:cNvSpPr>
              <a:spLocks noChangeArrowheads="1"/>
            </p:cNvSpPr>
            <p:nvPr/>
          </p:nvSpPr>
          <p:spPr bwMode="auto">
            <a:xfrm>
              <a:off x="5069578" y="5713353"/>
              <a:ext cx="8303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–ive only</a:t>
              </a:r>
              <a:endParaRPr lang="en-US" altLang="en-US" sz="2000" u="none" dirty="0"/>
            </a:p>
          </p:txBody>
        </p:sp>
        <p:sp>
          <p:nvSpPr>
            <p:cNvPr id="194" name="Rectangle 56"/>
            <p:cNvSpPr>
              <a:spLocks noChangeArrowheads="1"/>
            </p:cNvSpPr>
            <p:nvPr/>
          </p:nvSpPr>
          <p:spPr bwMode="auto">
            <a:xfrm>
              <a:off x="6291060" y="5713353"/>
              <a:ext cx="22698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a:solidFill>
                    <a:srgbClr val="000000"/>
                  </a:solidFill>
                  <a:latin typeface="Arial Narrow" panose="020B0606020202030204" pitchFamily="34" charset="0"/>
                </a:rPr>
                <a:t>not –ive, or trivial to +</a:t>
              </a:r>
              <a:r>
                <a:rPr lang="en-US" altLang="en-US" sz="2000" u="none" dirty="0" smtClean="0">
                  <a:solidFill>
                    <a:srgbClr val="000000"/>
                  </a:solidFill>
                  <a:latin typeface="Arial Narrow" panose="020B0606020202030204" pitchFamily="34" charset="0"/>
                </a:rPr>
                <a:t>ive</a:t>
              </a:r>
              <a:endParaRPr lang="en-US" altLang="en-US" sz="2000" u="none" dirty="0"/>
            </a:p>
          </p:txBody>
        </p:sp>
        <p:sp>
          <p:nvSpPr>
            <p:cNvPr id="197" name="Line 76"/>
            <p:cNvSpPr>
              <a:spLocks noChangeShapeType="1"/>
            </p:cNvSpPr>
            <p:nvPr/>
          </p:nvSpPr>
          <p:spPr bwMode="auto">
            <a:xfrm flipH="1">
              <a:off x="1992295" y="5881096"/>
              <a:ext cx="976193"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grpSp>
        <p:nvGrpSpPr>
          <p:cNvPr id="8" name="Group 7"/>
          <p:cNvGrpSpPr/>
          <p:nvPr/>
        </p:nvGrpSpPr>
        <p:grpSpPr>
          <a:xfrm>
            <a:off x="5069578" y="4524739"/>
            <a:ext cx="1614218" cy="307777"/>
            <a:chOff x="5069578" y="4662912"/>
            <a:chExt cx="1614218" cy="307777"/>
          </a:xfrm>
        </p:grpSpPr>
        <p:sp>
          <p:nvSpPr>
            <p:cNvPr id="202" name="Rectangle 56"/>
            <p:cNvSpPr>
              <a:spLocks noChangeArrowheads="1"/>
            </p:cNvSpPr>
            <p:nvPr/>
          </p:nvSpPr>
          <p:spPr bwMode="auto">
            <a:xfrm>
              <a:off x="5069578" y="4662912"/>
              <a:ext cx="8015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a:solidFill>
                    <a:srgbClr val="000000"/>
                  </a:solidFill>
                  <a:latin typeface="Arial Narrow" panose="020B0606020202030204" pitchFamily="34" charset="0"/>
                </a:rPr>
                <a:t>n</a:t>
              </a:r>
              <a:r>
                <a:rPr lang="en-US" altLang="en-US" sz="2000" u="none" dirty="0" smtClean="0">
                  <a:solidFill>
                    <a:srgbClr val="000000"/>
                  </a:solidFill>
                  <a:latin typeface="Arial Narrow" panose="020B0606020202030204" pitchFamily="34" charset="0"/>
                </a:rPr>
                <a:t>on +ive</a:t>
              </a:r>
              <a:endParaRPr lang="en-US" altLang="en-US" sz="2000" u="none" dirty="0"/>
            </a:p>
          </p:txBody>
        </p:sp>
        <p:sp>
          <p:nvSpPr>
            <p:cNvPr id="203" name="Rectangle 56"/>
            <p:cNvSpPr>
              <a:spLocks noChangeArrowheads="1"/>
            </p:cNvSpPr>
            <p:nvPr/>
          </p:nvSpPr>
          <p:spPr bwMode="auto">
            <a:xfrm>
              <a:off x="6291060" y="4662912"/>
              <a:ext cx="39273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a:solidFill>
                    <a:srgbClr val="000000"/>
                  </a:solidFill>
                  <a:latin typeface="Arial Narrow" panose="020B0606020202030204" pitchFamily="34" charset="0"/>
                </a:rPr>
                <a:t>+ive</a:t>
              </a:r>
              <a:endParaRPr lang="en-US" altLang="en-US" sz="2000" u="none" dirty="0"/>
            </a:p>
          </p:txBody>
        </p:sp>
      </p:grpSp>
      <p:sp>
        <p:nvSpPr>
          <p:cNvPr id="206" name="Line 76"/>
          <p:cNvSpPr>
            <a:spLocks noChangeShapeType="1"/>
          </p:cNvSpPr>
          <p:nvPr/>
        </p:nvSpPr>
        <p:spPr bwMode="auto">
          <a:xfrm flipH="1">
            <a:off x="2968490" y="4692482"/>
            <a:ext cx="780455"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nvGrpSpPr>
          <p:cNvPr id="9" name="Group 8"/>
          <p:cNvGrpSpPr/>
          <p:nvPr/>
        </p:nvGrpSpPr>
        <p:grpSpPr>
          <a:xfrm>
            <a:off x="5069578" y="5225033"/>
            <a:ext cx="3491334" cy="307777"/>
            <a:chOff x="5069578" y="5363206"/>
            <a:chExt cx="3491334" cy="307777"/>
          </a:xfrm>
        </p:grpSpPr>
        <p:sp>
          <p:nvSpPr>
            <p:cNvPr id="207" name="Rectangle 56"/>
            <p:cNvSpPr>
              <a:spLocks noChangeArrowheads="1"/>
            </p:cNvSpPr>
            <p:nvPr/>
          </p:nvSpPr>
          <p:spPr bwMode="auto">
            <a:xfrm>
              <a:off x="5069578" y="5363206"/>
              <a:ext cx="8303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–ive only</a:t>
              </a:r>
              <a:endParaRPr lang="en-US" altLang="en-US" sz="2000" u="none" dirty="0"/>
            </a:p>
          </p:txBody>
        </p:sp>
        <p:sp>
          <p:nvSpPr>
            <p:cNvPr id="208" name="Rectangle 56"/>
            <p:cNvSpPr>
              <a:spLocks noChangeArrowheads="1"/>
            </p:cNvSpPr>
            <p:nvPr/>
          </p:nvSpPr>
          <p:spPr bwMode="auto">
            <a:xfrm>
              <a:off x="6291060" y="5363206"/>
              <a:ext cx="22698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not –ive, or trivial to </a:t>
              </a:r>
              <a:r>
                <a:rPr lang="en-US" altLang="en-US" sz="2000" u="none" dirty="0">
                  <a:solidFill>
                    <a:srgbClr val="000000"/>
                  </a:solidFill>
                  <a:latin typeface="Arial Narrow" panose="020B0606020202030204" pitchFamily="34" charset="0"/>
                </a:rPr>
                <a:t>+ive</a:t>
              </a:r>
              <a:endParaRPr lang="en-US" altLang="en-US" sz="2000" u="none" dirty="0"/>
            </a:p>
          </p:txBody>
        </p:sp>
      </p:grpSp>
      <p:sp>
        <p:nvSpPr>
          <p:cNvPr id="211" name="Line 76"/>
          <p:cNvSpPr>
            <a:spLocks noChangeShapeType="1"/>
          </p:cNvSpPr>
          <p:nvPr/>
        </p:nvSpPr>
        <p:spPr bwMode="auto">
          <a:xfrm flipH="1">
            <a:off x="2155949" y="5392776"/>
            <a:ext cx="1315355"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nvGrpSpPr>
          <p:cNvPr id="12" name="Group 11"/>
          <p:cNvGrpSpPr/>
          <p:nvPr/>
        </p:nvGrpSpPr>
        <p:grpSpPr>
          <a:xfrm>
            <a:off x="5069578" y="7325915"/>
            <a:ext cx="1607806" cy="307777"/>
            <a:chOff x="5069578" y="7464088"/>
            <a:chExt cx="1607806" cy="307777"/>
          </a:xfrm>
        </p:grpSpPr>
        <p:sp>
          <p:nvSpPr>
            <p:cNvPr id="212" name="Rectangle 56"/>
            <p:cNvSpPr>
              <a:spLocks noChangeArrowheads="1"/>
            </p:cNvSpPr>
            <p:nvPr/>
          </p:nvSpPr>
          <p:spPr bwMode="auto">
            <a:xfrm>
              <a:off x="5069578" y="7464088"/>
              <a:ext cx="7950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non –ive</a:t>
              </a:r>
              <a:endParaRPr lang="en-US" altLang="en-US" sz="2000" u="none" dirty="0"/>
            </a:p>
          </p:txBody>
        </p:sp>
        <p:sp>
          <p:nvSpPr>
            <p:cNvPr id="213" name="Rectangle 56"/>
            <p:cNvSpPr>
              <a:spLocks noChangeArrowheads="1"/>
            </p:cNvSpPr>
            <p:nvPr/>
          </p:nvSpPr>
          <p:spPr bwMode="auto">
            <a:xfrm>
              <a:off x="6291060" y="7464088"/>
              <a:ext cx="38632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a:solidFill>
                    <a:srgbClr val="000000"/>
                  </a:solidFill>
                  <a:latin typeface="Arial Narrow" panose="020B0606020202030204" pitchFamily="34" charset="0"/>
                </a:rPr>
                <a:t>–</a:t>
              </a:r>
              <a:r>
                <a:rPr lang="en-US" altLang="en-US" sz="2000" u="none" dirty="0" smtClean="0">
                  <a:solidFill>
                    <a:srgbClr val="000000"/>
                  </a:solidFill>
                  <a:latin typeface="Arial Narrow" panose="020B0606020202030204" pitchFamily="34" charset="0"/>
                </a:rPr>
                <a:t>ive</a:t>
              </a:r>
              <a:endParaRPr lang="en-US" altLang="en-US" sz="2000" u="none" dirty="0"/>
            </a:p>
          </p:txBody>
        </p:sp>
      </p:grpSp>
      <p:sp>
        <p:nvSpPr>
          <p:cNvPr id="216" name="Line 76"/>
          <p:cNvSpPr>
            <a:spLocks noChangeShapeType="1"/>
          </p:cNvSpPr>
          <p:nvPr/>
        </p:nvSpPr>
        <p:spPr bwMode="auto">
          <a:xfrm>
            <a:off x="699344" y="7493658"/>
            <a:ext cx="864096"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217" name="Rectangle 216"/>
          <p:cNvSpPr>
            <a:spLocks noChangeArrowheads="1"/>
          </p:cNvSpPr>
          <p:nvPr/>
        </p:nvSpPr>
        <p:spPr bwMode="auto">
          <a:xfrm>
            <a:off x="5069578" y="6275474"/>
            <a:ext cx="8367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+ive only</a:t>
            </a:r>
            <a:endParaRPr lang="en-US" altLang="en-US" sz="2000" u="none" dirty="0"/>
          </a:p>
        </p:txBody>
      </p:sp>
      <p:sp>
        <p:nvSpPr>
          <p:cNvPr id="218" name="Rectangle 56"/>
          <p:cNvSpPr>
            <a:spLocks noChangeArrowheads="1"/>
          </p:cNvSpPr>
          <p:nvPr/>
        </p:nvSpPr>
        <p:spPr bwMode="auto">
          <a:xfrm>
            <a:off x="6291060" y="6275474"/>
            <a:ext cx="23291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non +ive, or –ive to trivial</a:t>
            </a:r>
            <a:endParaRPr lang="en-US" altLang="en-US" sz="2000" u="none" dirty="0"/>
          </a:p>
        </p:txBody>
      </p:sp>
      <p:sp>
        <p:nvSpPr>
          <p:cNvPr id="221" name="Line 76"/>
          <p:cNvSpPr>
            <a:spLocks noChangeShapeType="1"/>
          </p:cNvSpPr>
          <p:nvPr/>
        </p:nvSpPr>
        <p:spPr bwMode="auto">
          <a:xfrm flipH="1">
            <a:off x="1634599" y="6443217"/>
            <a:ext cx="1060471"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222" name="Rectangle 221"/>
          <p:cNvSpPr>
            <a:spLocks noChangeArrowheads="1"/>
          </p:cNvSpPr>
          <p:nvPr/>
        </p:nvSpPr>
        <p:spPr bwMode="auto">
          <a:xfrm>
            <a:off x="5069578" y="7676067"/>
            <a:ext cx="46807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2000" u="none" dirty="0" smtClean="0">
                <a:solidFill>
                  <a:srgbClr val="000000"/>
                </a:solidFill>
                <a:latin typeface="Arial Narrow" panose="020B0606020202030204" pitchFamily="34" charset="0"/>
              </a:rPr>
              <a:t>none</a:t>
            </a:r>
            <a:endParaRPr lang="en-US" altLang="en-US" sz="2000" u="none" dirty="0"/>
          </a:p>
        </p:txBody>
      </p:sp>
      <p:sp>
        <p:nvSpPr>
          <p:cNvPr id="223" name="Rectangle 222"/>
          <p:cNvSpPr>
            <a:spLocks noChangeArrowheads="1"/>
          </p:cNvSpPr>
          <p:nvPr/>
        </p:nvSpPr>
        <p:spPr bwMode="auto">
          <a:xfrm>
            <a:off x="6291060" y="7676067"/>
            <a:ext cx="128721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no conclusion</a:t>
            </a:r>
            <a:endParaRPr lang="en-US" altLang="en-US" sz="2000" u="none" dirty="0"/>
          </a:p>
        </p:txBody>
      </p:sp>
      <p:sp>
        <p:nvSpPr>
          <p:cNvPr id="226" name="Line 76"/>
          <p:cNvSpPr>
            <a:spLocks noChangeShapeType="1"/>
          </p:cNvSpPr>
          <p:nvPr/>
        </p:nvSpPr>
        <p:spPr bwMode="auto">
          <a:xfrm flipH="1">
            <a:off x="995181" y="7843810"/>
            <a:ext cx="2201953"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227" name="Rectangle 226"/>
          <p:cNvSpPr>
            <a:spLocks noChangeArrowheads="1"/>
          </p:cNvSpPr>
          <p:nvPr/>
        </p:nvSpPr>
        <p:spPr bwMode="auto">
          <a:xfrm>
            <a:off x="5069578" y="5925327"/>
            <a:ext cx="10355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–ive </a:t>
            </a:r>
            <a:r>
              <a:rPr lang="en-US" altLang="en-US" sz="2000" u="none" dirty="0">
                <a:solidFill>
                  <a:srgbClr val="000000"/>
                </a:solidFill>
                <a:latin typeface="Arial Narrow" panose="020B0606020202030204" pitchFamily="34" charset="0"/>
              </a:rPr>
              <a:t>&amp; </a:t>
            </a:r>
            <a:r>
              <a:rPr lang="en-US" altLang="en-US" sz="2000" u="none" dirty="0" smtClean="0">
                <a:solidFill>
                  <a:srgbClr val="000000"/>
                </a:solidFill>
                <a:latin typeface="Arial Narrow" panose="020B0606020202030204" pitchFamily="34" charset="0"/>
              </a:rPr>
              <a:t>+ive</a:t>
            </a:r>
            <a:endParaRPr lang="en-US" altLang="en-US" sz="2000" u="none" dirty="0"/>
          </a:p>
        </p:txBody>
      </p:sp>
      <p:sp>
        <p:nvSpPr>
          <p:cNvPr id="228" name="Rectangle 56"/>
          <p:cNvSpPr>
            <a:spLocks noChangeArrowheads="1"/>
          </p:cNvSpPr>
          <p:nvPr/>
        </p:nvSpPr>
        <p:spPr bwMode="auto">
          <a:xfrm>
            <a:off x="6291060" y="5925327"/>
            <a:ext cx="49051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a:solidFill>
                  <a:srgbClr val="000000"/>
                </a:solidFill>
                <a:latin typeface="Arial Narrow" panose="020B0606020202030204" pitchFamily="34" charset="0"/>
              </a:rPr>
              <a:t>trivial</a:t>
            </a:r>
            <a:endParaRPr lang="en-US" altLang="en-US" sz="2000" u="none" dirty="0"/>
          </a:p>
        </p:txBody>
      </p:sp>
      <p:sp>
        <p:nvSpPr>
          <p:cNvPr id="231" name="Line 76"/>
          <p:cNvSpPr>
            <a:spLocks noChangeShapeType="1"/>
          </p:cNvSpPr>
          <p:nvPr/>
        </p:nvSpPr>
        <p:spPr bwMode="auto">
          <a:xfrm flipH="1">
            <a:off x="1992295" y="6093070"/>
            <a:ext cx="710788"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nvGrpSpPr>
          <p:cNvPr id="13" name="Group 12"/>
          <p:cNvGrpSpPr/>
          <p:nvPr/>
        </p:nvGrpSpPr>
        <p:grpSpPr>
          <a:xfrm>
            <a:off x="765165" y="6625621"/>
            <a:ext cx="7855059" cy="657924"/>
            <a:chOff x="765165" y="6763794"/>
            <a:chExt cx="7855059" cy="657924"/>
          </a:xfrm>
        </p:grpSpPr>
        <p:sp>
          <p:nvSpPr>
            <p:cNvPr id="188" name="Rectangle 56"/>
            <p:cNvSpPr>
              <a:spLocks noChangeArrowheads="1"/>
            </p:cNvSpPr>
            <p:nvPr/>
          </p:nvSpPr>
          <p:spPr bwMode="auto">
            <a:xfrm>
              <a:off x="5069578" y="7113941"/>
              <a:ext cx="8367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+ive only</a:t>
              </a:r>
              <a:endParaRPr lang="en-US" altLang="en-US" sz="2000" u="none" dirty="0"/>
            </a:p>
          </p:txBody>
        </p:sp>
        <p:sp>
          <p:nvSpPr>
            <p:cNvPr id="189" name="Rectangle 56"/>
            <p:cNvSpPr>
              <a:spLocks noChangeArrowheads="1"/>
            </p:cNvSpPr>
            <p:nvPr/>
          </p:nvSpPr>
          <p:spPr bwMode="auto">
            <a:xfrm>
              <a:off x="6291060" y="7113941"/>
              <a:ext cx="23291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a:solidFill>
                    <a:srgbClr val="000000"/>
                  </a:solidFill>
                  <a:latin typeface="Arial Narrow" panose="020B0606020202030204" pitchFamily="34" charset="0"/>
                </a:rPr>
                <a:t>non +ive, or –ive to </a:t>
              </a:r>
              <a:r>
                <a:rPr lang="en-US" altLang="en-US" sz="2000" u="none" dirty="0" smtClean="0">
                  <a:solidFill>
                    <a:srgbClr val="000000"/>
                  </a:solidFill>
                  <a:latin typeface="Arial Narrow" panose="020B0606020202030204" pitchFamily="34" charset="0"/>
                </a:rPr>
                <a:t>trivial</a:t>
              </a:r>
              <a:endParaRPr lang="en-US" altLang="en-US" sz="2000" u="none" dirty="0"/>
            </a:p>
          </p:txBody>
        </p:sp>
        <p:sp>
          <p:nvSpPr>
            <p:cNvPr id="192" name="Line 76"/>
            <p:cNvSpPr>
              <a:spLocks noChangeShapeType="1"/>
            </p:cNvSpPr>
            <p:nvPr/>
          </p:nvSpPr>
          <p:spPr bwMode="auto">
            <a:xfrm>
              <a:off x="765165" y="7281684"/>
              <a:ext cx="1330993"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232" name="Rectangle 231"/>
            <p:cNvSpPr>
              <a:spLocks noChangeArrowheads="1"/>
            </p:cNvSpPr>
            <p:nvPr/>
          </p:nvSpPr>
          <p:spPr bwMode="auto">
            <a:xfrm>
              <a:off x="5069578" y="6763794"/>
              <a:ext cx="8367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+ive only</a:t>
              </a:r>
              <a:endParaRPr lang="en-US" altLang="en-US" sz="2000" u="none" dirty="0"/>
            </a:p>
          </p:txBody>
        </p:sp>
        <p:sp>
          <p:nvSpPr>
            <p:cNvPr id="233" name="Rectangle 56"/>
            <p:cNvSpPr>
              <a:spLocks noChangeArrowheads="1"/>
            </p:cNvSpPr>
            <p:nvPr/>
          </p:nvSpPr>
          <p:spPr bwMode="auto">
            <a:xfrm>
              <a:off x="6291060" y="6763794"/>
              <a:ext cx="23291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a:solidFill>
                    <a:srgbClr val="000000"/>
                  </a:solidFill>
                  <a:latin typeface="Arial Narrow" panose="020B0606020202030204" pitchFamily="34" charset="0"/>
                </a:rPr>
                <a:t>non +ive, or –ive to </a:t>
              </a:r>
              <a:r>
                <a:rPr lang="en-US" altLang="en-US" sz="2000" u="none" dirty="0" smtClean="0">
                  <a:solidFill>
                    <a:srgbClr val="000000"/>
                  </a:solidFill>
                  <a:latin typeface="Arial Narrow" panose="020B0606020202030204" pitchFamily="34" charset="0"/>
                </a:rPr>
                <a:t>trivial</a:t>
              </a:r>
              <a:endParaRPr lang="en-US" altLang="en-US" sz="2000" u="none" dirty="0"/>
            </a:p>
          </p:txBody>
        </p:sp>
        <p:sp>
          <p:nvSpPr>
            <p:cNvPr id="236" name="Line 76"/>
            <p:cNvSpPr>
              <a:spLocks noChangeShapeType="1"/>
            </p:cNvSpPr>
            <p:nvPr/>
          </p:nvSpPr>
          <p:spPr bwMode="auto">
            <a:xfrm flipH="1">
              <a:off x="1259867" y="6931537"/>
              <a:ext cx="1060471"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grpSp>
        <p:nvGrpSpPr>
          <p:cNvPr id="6" name="Group 5"/>
          <p:cNvGrpSpPr/>
          <p:nvPr/>
        </p:nvGrpSpPr>
        <p:grpSpPr>
          <a:xfrm>
            <a:off x="6291060" y="3512840"/>
            <a:ext cx="1278748" cy="578711"/>
            <a:chOff x="6291060" y="3651013"/>
            <a:chExt cx="1278748" cy="578711"/>
          </a:xfrm>
        </p:grpSpPr>
        <p:sp>
          <p:nvSpPr>
            <p:cNvPr id="168" name="Rectangle 56"/>
            <p:cNvSpPr>
              <a:spLocks noChangeArrowheads="1"/>
            </p:cNvSpPr>
            <p:nvPr/>
          </p:nvSpPr>
          <p:spPr bwMode="auto">
            <a:xfrm>
              <a:off x="6291060" y="3952725"/>
              <a:ext cx="127874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90000"/>
                </a:lnSpc>
                <a:spcAft>
                  <a:spcPts val="0"/>
                </a:spcAft>
              </a:pPr>
              <a:r>
                <a:rPr lang="en-US" altLang="en-US" sz="2000" u="none" dirty="0" smtClean="0">
                  <a:solidFill>
                    <a:srgbClr val="000000"/>
                  </a:solidFill>
                  <a:latin typeface="Arial Narrow" panose="020B0606020202030204" pitchFamily="34" charset="0"/>
                </a:rPr>
                <a:t>the effect is…</a:t>
              </a:r>
              <a:endParaRPr lang="en-US" altLang="en-US" sz="2000" u="none" dirty="0"/>
            </a:p>
          </p:txBody>
        </p:sp>
        <p:sp>
          <p:nvSpPr>
            <p:cNvPr id="237" name="Rectangle 56"/>
            <p:cNvSpPr>
              <a:spLocks noChangeArrowheads="1"/>
            </p:cNvSpPr>
            <p:nvPr/>
          </p:nvSpPr>
          <p:spPr bwMode="auto">
            <a:xfrm>
              <a:off x="6291060" y="3651013"/>
              <a:ext cx="10996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90000"/>
                </a:lnSpc>
                <a:spcAft>
                  <a:spcPts val="0"/>
                </a:spcAft>
              </a:pPr>
              <a:r>
                <a:rPr lang="en-US" altLang="en-US" sz="2000" u="none" dirty="0" smtClean="0">
                  <a:solidFill>
                    <a:srgbClr val="000000"/>
                  </a:solidFill>
                  <a:latin typeface="Arial Narrow" panose="020B0606020202030204" pitchFamily="34" charset="0"/>
                </a:rPr>
                <a:t>Conclusion:</a:t>
              </a:r>
              <a:endParaRPr lang="en-US" altLang="en-US" sz="2000" u="none" dirty="0"/>
            </a:p>
          </p:txBody>
        </p:sp>
      </p:grpSp>
      <p:sp>
        <p:nvSpPr>
          <p:cNvPr id="65" name="Content Placeholder 2"/>
          <p:cNvSpPr txBox="1">
            <a:spLocks/>
          </p:cNvSpPr>
          <p:nvPr/>
        </p:nvSpPr>
        <p:spPr bwMode="auto">
          <a:xfrm>
            <a:off x="9376733" y="5369643"/>
            <a:ext cx="3424549" cy="1391600"/>
          </a:xfrm>
          <a:prstGeom prst="rect">
            <a:avLst/>
          </a:prstGeom>
          <a:solidFill>
            <a:schemeClr val="bg1"/>
          </a:solidFill>
          <a:ln w="9525">
            <a:noFill/>
            <a:miter lim="800000"/>
            <a:headEnd/>
            <a:tailEnd/>
          </a:ln>
        </p:spPr>
        <p:txBody>
          <a:bodyPr vert="horz" wrap="square" lIns="91440" tIns="82800" rIns="91440" bIns="45720" numCol="1" anchor="t" anchorCtr="0" compatLnSpc="1">
            <a:prstTxWarp prst="textNoShape">
              <a:avLst/>
            </a:prstTxWarp>
          </a:bodyPr>
          <a:lstStyle>
            <a:lvl1pPr marL="355600" indent="-355600" algn="l" rtl="0" eaLnBrk="0" fontAlgn="base" hangingPunct="0">
              <a:lnSpc>
                <a:spcPct val="110000"/>
              </a:lnSpc>
              <a:spcBef>
                <a:spcPct val="5000"/>
              </a:spcBef>
              <a:spcAft>
                <a:spcPct val="0"/>
              </a:spcAft>
              <a:buClr>
                <a:srgbClr val="0000FF"/>
              </a:buClr>
              <a:buFont typeface="Symbol" pitchFamily="18" charset="2"/>
              <a:buChar char="·"/>
              <a:defRPr sz="3000">
                <a:solidFill>
                  <a:schemeClr val="tx1"/>
                </a:solidFill>
                <a:latin typeface="+mn-lt"/>
                <a:ea typeface="+mn-ea"/>
                <a:cs typeface="+mn-cs"/>
              </a:defRPr>
            </a:lvl1pPr>
            <a:lvl2pPr marL="723900" indent="-368300" algn="l" rtl="0" eaLnBrk="0" fontAlgn="base" hangingPunct="0">
              <a:lnSpc>
                <a:spcPct val="110000"/>
              </a:lnSpc>
              <a:spcBef>
                <a:spcPct val="5000"/>
              </a:spcBef>
              <a:spcAft>
                <a:spcPct val="0"/>
              </a:spcAft>
              <a:buClr>
                <a:srgbClr val="FF33CC"/>
              </a:buClr>
              <a:buFont typeface="Symbol" pitchFamily="18" charset="2"/>
              <a:buChar char="·"/>
              <a:defRPr sz="2800">
                <a:solidFill>
                  <a:schemeClr val="tx1"/>
                </a:solidFill>
                <a:latin typeface="+mn-lt"/>
              </a:defRPr>
            </a:lvl2pPr>
            <a:lvl3pPr marL="990600" indent="-246063" algn="l" rtl="0" eaLnBrk="0" fontAlgn="base" hangingPunct="0">
              <a:lnSpc>
                <a:spcPct val="110000"/>
              </a:lnSpc>
              <a:spcBef>
                <a:spcPct val="5000"/>
              </a:spcBef>
              <a:spcAft>
                <a:spcPct val="0"/>
              </a:spcAft>
              <a:buClr>
                <a:srgbClr val="33CC33"/>
              </a:buClr>
              <a:buChar char="•"/>
              <a:defRPr sz="2600">
                <a:solidFill>
                  <a:schemeClr val="tx1"/>
                </a:solidFill>
                <a:latin typeface="+mn-lt"/>
              </a:defRPr>
            </a:lvl3pPr>
            <a:lvl4pPr marL="2470352" indent="-587014" algn="l" rtl="0" eaLnBrk="0" fontAlgn="base" hangingPunct="0">
              <a:lnSpc>
                <a:spcPct val="110000"/>
              </a:lnSpc>
              <a:spcBef>
                <a:spcPct val="5000"/>
              </a:spcBef>
              <a:spcAft>
                <a:spcPct val="0"/>
              </a:spcAft>
              <a:buChar char="–"/>
              <a:defRPr sz="2400">
                <a:solidFill>
                  <a:schemeClr val="tx1"/>
                </a:solidFill>
                <a:latin typeface="+mn-lt"/>
              </a:defRPr>
            </a:lvl4pPr>
            <a:lvl5pPr marL="3081825" indent="-587014" algn="l" rtl="0" eaLnBrk="0" fontAlgn="base" hangingPunct="0">
              <a:lnSpc>
                <a:spcPct val="110000"/>
              </a:lnSpc>
              <a:spcBef>
                <a:spcPct val="5000"/>
              </a:spcBef>
              <a:spcAft>
                <a:spcPct val="0"/>
              </a:spcAft>
              <a:buChar char="»"/>
              <a:defRPr sz="2400">
                <a:solidFill>
                  <a:schemeClr val="tx1"/>
                </a:solidFill>
                <a:latin typeface="+mn-lt"/>
              </a:defRPr>
            </a:lvl5pPr>
            <a:lvl6pPr marL="3962347" indent="-587014" algn="l" rtl="0" eaLnBrk="0" fontAlgn="base" hangingPunct="0">
              <a:lnSpc>
                <a:spcPct val="95000"/>
              </a:lnSpc>
              <a:spcBef>
                <a:spcPct val="5000"/>
              </a:spcBef>
              <a:spcAft>
                <a:spcPct val="0"/>
              </a:spcAft>
              <a:buChar char="»"/>
              <a:defRPr sz="4237">
                <a:solidFill>
                  <a:schemeClr val="tx1"/>
                </a:solidFill>
                <a:latin typeface="+mn-lt"/>
              </a:defRPr>
            </a:lvl6pPr>
            <a:lvl7pPr marL="4842868" indent="-587014" algn="l" rtl="0" eaLnBrk="0" fontAlgn="base" hangingPunct="0">
              <a:lnSpc>
                <a:spcPct val="95000"/>
              </a:lnSpc>
              <a:spcBef>
                <a:spcPct val="5000"/>
              </a:spcBef>
              <a:spcAft>
                <a:spcPct val="0"/>
              </a:spcAft>
              <a:buChar char="»"/>
              <a:defRPr sz="4237">
                <a:solidFill>
                  <a:schemeClr val="tx1"/>
                </a:solidFill>
                <a:latin typeface="+mn-lt"/>
              </a:defRPr>
            </a:lvl7pPr>
            <a:lvl8pPr marL="5723390" indent="-587014" algn="l" rtl="0" eaLnBrk="0" fontAlgn="base" hangingPunct="0">
              <a:lnSpc>
                <a:spcPct val="95000"/>
              </a:lnSpc>
              <a:spcBef>
                <a:spcPct val="5000"/>
              </a:spcBef>
              <a:spcAft>
                <a:spcPct val="0"/>
              </a:spcAft>
              <a:buChar char="»"/>
              <a:defRPr sz="4237">
                <a:solidFill>
                  <a:schemeClr val="tx1"/>
                </a:solidFill>
                <a:latin typeface="+mn-lt"/>
              </a:defRPr>
            </a:lvl8pPr>
            <a:lvl9pPr marL="6603911" indent="-587014" algn="l" rtl="0" eaLnBrk="0" fontAlgn="base" hangingPunct="0">
              <a:lnSpc>
                <a:spcPct val="95000"/>
              </a:lnSpc>
              <a:spcBef>
                <a:spcPct val="5000"/>
              </a:spcBef>
              <a:spcAft>
                <a:spcPct val="0"/>
              </a:spcAft>
              <a:buChar char="»"/>
              <a:defRPr sz="4237">
                <a:solidFill>
                  <a:schemeClr val="tx1"/>
                </a:solidFill>
                <a:latin typeface="+mn-lt"/>
              </a:defRPr>
            </a:lvl9pPr>
          </a:lstStyle>
          <a:p>
            <a:pPr marL="354013" lvl="1" indent="-354013">
              <a:lnSpc>
                <a:spcPct val="95000"/>
              </a:lnSpc>
            </a:pPr>
            <a:r>
              <a:rPr lang="en-AU" u="none" kern="0" dirty="0" smtClean="0"/>
              <a:t>This is an OK method</a:t>
            </a:r>
            <a:br>
              <a:rPr lang="en-AU" u="none" kern="0" dirty="0" smtClean="0"/>
            </a:br>
            <a:r>
              <a:rPr lang="en-AU" u="none" kern="0" dirty="0" smtClean="0"/>
              <a:t>to deal with sampling uncertainty.</a:t>
            </a:r>
          </a:p>
        </p:txBody>
      </p:sp>
      <p:grpSp>
        <p:nvGrpSpPr>
          <p:cNvPr id="66" name="Group 65"/>
          <p:cNvGrpSpPr/>
          <p:nvPr/>
        </p:nvGrpSpPr>
        <p:grpSpPr>
          <a:xfrm>
            <a:off x="2858901" y="4160912"/>
            <a:ext cx="4494909" cy="5005069"/>
            <a:chOff x="2858901" y="4160912"/>
            <a:chExt cx="4494909" cy="5005069"/>
          </a:xfrm>
        </p:grpSpPr>
        <p:sp>
          <p:nvSpPr>
            <p:cNvPr id="67" name="Rectangle 66">
              <a:extLst>
                <a:ext uri="{FF2B5EF4-FFF2-40B4-BE49-F238E27FC236}">
                  <a16:creationId xmlns:a16="http://schemas.microsoft.com/office/drawing/2014/main" id="{9BC4C96E-BF99-93E6-A470-D1E169F7419E}"/>
                </a:ext>
              </a:extLst>
            </p:cNvPr>
            <p:cNvSpPr/>
            <p:nvPr/>
          </p:nvSpPr>
          <p:spPr bwMode="auto">
            <a:xfrm>
              <a:off x="2858901" y="4160912"/>
              <a:ext cx="3922678" cy="657924"/>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600" b="0" i="0" u="sng" strike="noStrike" cap="none" normalizeH="0" baseline="0">
                <a:ln>
                  <a:noFill/>
                </a:ln>
                <a:solidFill>
                  <a:schemeClr val="tx1"/>
                </a:solidFill>
                <a:effectLst/>
                <a:latin typeface="Times New Roman" pitchFamily="18" charset="0"/>
              </a:endParaRPr>
            </a:p>
          </p:txBody>
        </p:sp>
        <p:sp>
          <p:nvSpPr>
            <p:cNvPr id="68" name="Rectangle 67">
              <a:extLst>
                <a:ext uri="{FF2B5EF4-FFF2-40B4-BE49-F238E27FC236}">
                  <a16:creationId xmlns:a16="http://schemas.microsoft.com/office/drawing/2014/main" id="{A49E931A-7C07-40E9-BEE6-450FD93C580E}"/>
                </a:ext>
              </a:extLst>
            </p:cNvPr>
            <p:cNvSpPr/>
            <p:nvPr/>
          </p:nvSpPr>
          <p:spPr bwMode="auto">
            <a:xfrm>
              <a:off x="5936076" y="8728727"/>
              <a:ext cx="1417734" cy="437254"/>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600" b="0" i="0" u="sng" strike="noStrike" cap="none" normalizeH="0" baseline="0">
                <a:ln>
                  <a:noFill/>
                </a:ln>
                <a:solidFill>
                  <a:schemeClr val="tx1"/>
                </a:solidFill>
                <a:effectLst/>
                <a:latin typeface="Times New Roman" pitchFamily="18" charset="0"/>
              </a:endParaRPr>
            </a:p>
          </p:txBody>
        </p:sp>
        <p:cxnSp>
          <p:nvCxnSpPr>
            <p:cNvPr id="69" name="Elbow Connector 68">
              <a:extLst>
                <a:ext uri="{FF2B5EF4-FFF2-40B4-BE49-F238E27FC236}">
                  <a16:creationId xmlns:a16="http://schemas.microsoft.com/office/drawing/2014/main" id="{6831B852-F158-76BC-B180-A8645840529B}"/>
                </a:ext>
              </a:extLst>
            </p:cNvPr>
            <p:cNvCxnSpPr>
              <a:stCxn id="67" idx="3"/>
            </p:cNvCxnSpPr>
            <p:nvPr/>
          </p:nvCxnSpPr>
          <p:spPr bwMode="auto">
            <a:xfrm>
              <a:off x="6781579" y="4489874"/>
              <a:ext cx="389535" cy="4238853"/>
            </a:xfrm>
            <a:prstGeom prst="bentConnector2">
              <a:avLst/>
            </a:prstGeom>
            <a:solidFill>
              <a:schemeClr val="accent1"/>
            </a:solidFill>
            <a:ln w="381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0" name="Group 69"/>
          <p:cNvGrpSpPr/>
          <p:nvPr/>
        </p:nvGrpSpPr>
        <p:grpSpPr>
          <a:xfrm>
            <a:off x="1923480" y="4880992"/>
            <a:ext cx="7318260" cy="4284990"/>
            <a:chOff x="1923480" y="4880992"/>
            <a:chExt cx="7318260" cy="4284990"/>
          </a:xfrm>
        </p:grpSpPr>
        <p:sp>
          <p:nvSpPr>
            <p:cNvPr id="71" name="Rectangle 70">
              <a:extLst>
                <a:ext uri="{FF2B5EF4-FFF2-40B4-BE49-F238E27FC236}">
                  <a16:creationId xmlns:a16="http://schemas.microsoft.com/office/drawing/2014/main" id="{F858EF62-F6B6-1CFC-5AB9-AE2949C4185F}"/>
                </a:ext>
              </a:extLst>
            </p:cNvPr>
            <p:cNvSpPr/>
            <p:nvPr/>
          </p:nvSpPr>
          <p:spPr bwMode="auto">
            <a:xfrm>
              <a:off x="7657564" y="8733724"/>
              <a:ext cx="1584176" cy="432258"/>
            </a:xfrm>
            <a:prstGeom prst="rect">
              <a:avLst/>
            </a:prstGeom>
            <a:noFill/>
            <a:ln w="38100"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600" b="0" i="0" u="sng" strike="noStrike" cap="none" normalizeH="0" baseline="0">
                <a:ln>
                  <a:noFill/>
                </a:ln>
                <a:solidFill>
                  <a:schemeClr val="tx1"/>
                </a:solidFill>
                <a:effectLst/>
                <a:latin typeface="Times New Roman" pitchFamily="18" charset="0"/>
              </a:endParaRPr>
            </a:p>
          </p:txBody>
        </p:sp>
        <p:sp>
          <p:nvSpPr>
            <p:cNvPr id="72" name="Rectangle 71">
              <a:extLst>
                <a:ext uri="{FF2B5EF4-FFF2-40B4-BE49-F238E27FC236}">
                  <a16:creationId xmlns:a16="http://schemas.microsoft.com/office/drawing/2014/main" id="{BFC55A45-2650-7970-3DC8-A6A1F74E9B37}"/>
                </a:ext>
              </a:extLst>
            </p:cNvPr>
            <p:cNvSpPr/>
            <p:nvPr/>
          </p:nvSpPr>
          <p:spPr bwMode="auto">
            <a:xfrm>
              <a:off x="1923480" y="4880992"/>
              <a:ext cx="6695727" cy="1024263"/>
            </a:xfrm>
            <a:prstGeom prst="rect">
              <a:avLst/>
            </a:prstGeom>
            <a:noFill/>
            <a:ln w="38100"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600" b="0" i="0" u="sng" strike="noStrike" cap="none" normalizeH="0" baseline="0">
                <a:ln>
                  <a:noFill/>
                </a:ln>
                <a:solidFill>
                  <a:schemeClr val="tx1"/>
                </a:solidFill>
                <a:effectLst/>
                <a:latin typeface="Times New Roman" pitchFamily="18" charset="0"/>
              </a:endParaRPr>
            </a:p>
          </p:txBody>
        </p:sp>
        <p:cxnSp>
          <p:nvCxnSpPr>
            <p:cNvPr id="73" name="Elbow Connector 72">
              <a:extLst>
                <a:ext uri="{FF2B5EF4-FFF2-40B4-BE49-F238E27FC236}">
                  <a16:creationId xmlns:a16="http://schemas.microsoft.com/office/drawing/2014/main" id="{DA498EE2-1A16-6859-3E50-EE5B1BCD0167}"/>
                </a:ext>
              </a:extLst>
            </p:cNvPr>
            <p:cNvCxnSpPr>
              <a:stCxn id="72" idx="3"/>
            </p:cNvCxnSpPr>
            <p:nvPr/>
          </p:nvCxnSpPr>
          <p:spPr bwMode="auto">
            <a:xfrm>
              <a:off x="8619207" y="5393124"/>
              <a:ext cx="505073" cy="3335603"/>
            </a:xfrm>
            <a:prstGeom prst="bentConnector2">
              <a:avLst/>
            </a:prstGeom>
            <a:solidFill>
              <a:schemeClr val="accent1"/>
            </a:solidFill>
            <a:ln w="38100" cap="flat" cmpd="sng" algn="ctr">
              <a:solidFill>
                <a:srgbClr val="92D05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4" name="Group 73"/>
          <p:cNvGrpSpPr/>
          <p:nvPr/>
        </p:nvGrpSpPr>
        <p:grpSpPr>
          <a:xfrm>
            <a:off x="627336" y="6263283"/>
            <a:ext cx="8749396" cy="2977576"/>
            <a:chOff x="627336" y="6263283"/>
            <a:chExt cx="8749396" cy="2977576"/>
          </a:xfrm>
        </p:grpSpPr>
        <p:sp>
          <p:nvSpPr>
            <p:cNvPr id="75" name="Rectangle 74">
              <a:extLst>
                <a:ext uri="{FF2B5EF4-FFF2-40B4-BE49-F238E27FC236}">
                  <a16:creationId xmlns:a16="http://schemas.microsoft.com/office/drawing/2014/main" id="{B94656F5-D143-7748-4DC0-B9F4B86C1E64}"/>
                </a:ext>
              </a:extLst>
            </p:cNvPr>
            <p:cNvSpPr/>
            <p:nvPr/>
          </p:nvSpPr>
          <p:spPr bwMode="auto">
            <a:xfrm>
              <a:off x="627336" y="6263283"/>
              <a:ext cx="8067197" cy="1024263"/>
            </a:xfrm>
            <a:prstGeom prst="rect">
              <a:avLst/>
            </a:prstGeom>
            <a:noFill/>
            <a:ln w="38100" cap="flat" cmpd="sng" algn="ctr">
              <a:solidFill>
                <a:srgbClr val="FF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600" b="0" i="0" u="sng" strike="noStrike" cap="none" normalizeH="0" baseline="0">
                <a:ln>
                  <a:noFill/>
                </a:ln>
                <a:solidFill>
                  <a:schemeClr val="tx1"/>
                </a:solidFill>
                <a:effectLst/>
                <a:latin typeface="Times New Roman" pitchFamily="18" charset="0"/>
              </a:endParaRPr>
            </a:p>
          </p:txBody>
        </p:sp>
        <p:cxnSp>
          <p:nvCxnSpPr>
            <p:cNvPr id="76" name="Elbow Connector 75">
              <a:extLst>
                <a:ext uri="{FF2B5EF4-FFF2-40B4-BE49-F238E27FC236}">
                  <a16:creationId xmlns:a16="http://schemas.microsoft.com/office/drawing/2014/main" id="{6C21F9F0-EB28-47D9-85FB-7EF1ACB63B2E}"/>
                </a:ext>
              </a:extLst>
            </p:cNvPr>
            <p:cNvCxnSpPr/>
            <p:nvPr/>
          </p:nvCxnSpPr>
          <p:spPr bwMode="auto">
            <a:xfrm rot="16200000" flipH="1">
              <a:off x="7976242" y="7511657"/>
              <a:ext cx="1794321" cy="357738"/>
            </a:xfrm>
            <a:prstGeom prst="bentConnector3">
              <a:avLst>
                <a:gd name="adj1" fmla="val -332"/>
              </a:avLst>
            </a:prstGeom>
            <a:solidFill>
              <a:schemeClr val="accent1"/>
            </a:solidFill>
            <a:ln w="38100" cap="flat" cmpd="sng" algn="ctr">
              <a:solidFill>
                <a:srgbClr val="FF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 name="Rectangle 76">
              <a:extLst>
                <a:ext uri="{FF2B5EF4-FFF2-40B4-BE49-F238E27FC236}">
                  <a16:creationId xmlns:a16="http://schemas.microsoft.com/office/drawing/2014/main" id="{3CB60114-BC14-336A-1573-0E903F7EFF07}"/>
                </a:ext>
              </a:extLst>
            </p:cNvPr>
            <p:cNvSpPr/>
            <p:nvPr/>
          </p:nvSpPr>
          <p:spPr bwMode="auto">
            <a:xfrm>
              <a:off x="7373509" y="8625409"/>
              <a:ext cx="2003223" cy="615450"/>
            </a:xfrm>
            <a:prstGeom prst="rect">
              <a:avLst/>
            </a:prstGeom>
            <a:noFill/>
            <a:ln w="38100" cap="flat" cmpd="sng" algn="ctr">
              <a:solidFill>
                <a:srgbClr val="FF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600" b="0" i="0" u="sng" strike="noStrike" cap="none" normalizeH="0" baseline="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334748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up)">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left)">
                                      <p:cBhvr>
                                        <p:cTn id="36" dur="5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82"/>
                                        </p:tgtEl>
                                        <p:attrNameLst>
                                          <p:attrName>style.visibility</p:attrName>
                                        </p:attrNameLst>
                                      </p:cBhvr>
                                      <p:to>
                                        <p:strVal val="visible"/>
                                      </p:to>
                                    </p:set>
                                    <p:animEffect transition="in" filter="wipe(left)">
                                      <p:cBhvr>
                                        <p:cTn id="41" dur="500"/>
                                        <p:tgtEl>
                                          <p:spTgt spid="182"/>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78"/>
                                        </p:tgtEl>
                                        <p:attrNameLst>
                                          <p:attrName>style.visibility</p:attrName>
                                        </p:attrNameLst>
                                      </p:cBhvr>
                                      <p:to>
                                        <p:strVal val="visible"/>
                                      </p:to>
                                    </p:set>
                                    <p:animEffect transition="in" filter="wipe(left)">
                                      <p:cBhvr>
                                        <p:cTn id="46" dur="500"/>
                                        <p:tgtEl>
                                          <p:spTgt spid="178"/>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wipe(left)">
                                      <p:cBhvr>
                                        <p:cTn id="51" dur="500"/>
                                        <p:tgtEl>
                                          <p:spTgt spid="6"/>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79"/>
                                        </p:tgtEl>
                                        <p:attrNameLst>
                                          <p:attrName>style.visibility</p:attrName>
                                        </p:attrNameLst>
                                      </p:cBhvr>
                                      <p:to>
                                        <p:strVal val="visible"/>
                                      </p:to>
                                    </p:set>
                                    <p:animEffect transition="in" filter="wipe(left)">
                                      <p:cBhvr>
                                        <p:cTn id="56" dur="500"/>
                                        <p:tgtEl>
                                          <p:spTgt spid="179"/>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206"/>
                                        </p:tgtEl>
                                        <p:attrNameLst>
                                          <p:attrName>style.visibility</p:attrName>
                                        </p:attrNameLst>
                                      </p:cBhvr>
                                      <p:to>
                                        <p:strVal val="visible"/>
                                      </p:to>
                                    </p:set>
                                    <p:animEffect transition="in" filter="wipe(left)">
                                      <p:cBhvr>
                                        <p:cTn id="61" dur="500"/>
                                        <p:tgtEl>
                                          <p:spTgt spid="206"/>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8"/>
                                        </p:tgtEl>
                                        <p:attrNameLst>
                                          <p:attrName>style.visibility</p:attrName>
                                        </p:attrNameLst>
                                      </p:cBhvr>
                                      <p:to>
                                        <p:strVal val="visible"/>
                                      </p:to>
                                    </p:set>
                                    <p:animEffect transition="in" filter="wipe(left)">
                                      <p:cBhvr>
                                        <p:cTn id="66" dur="500"/>
                                        <p:tgtEl>
                                          <p:spTgt spid="8"/>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187"/>
                                        </p:tgtEl>
                                        <p:attrNameLst>
                                          <p:attrName>style.visibility</p:attrName>
                                        </p:attrNameLst>
                                      </p:cBhvr>
                                      <p:to>
                                        <p:strVal val="visible"/>
                                      </p:to>
                                    </p:set>
                                    <p:animEffect transition="in" filter="wipe(left)">
                                      <p:cBhvr>
                                        <p:cTn id="71" dur="500"/>
                                        <p:tgtEl>
                                          <p:spTgt spid="187"/>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183"/>
                                        </p:tgtEl>
                                        <p:attrNameLst>
                                          <p:attrName>style.visibility</p:attrName>
                                        </p:attrNameLst>
                                      </p:cBhvr>
                                      <p:to>
                                        <p:strVal val="visible"/>
                                      </p:to>
                                    </p:set>
                                    <p:animEffect transition="in" filter="wipe(left)">
                                      <p:cBhvr>
                                        <p:cTn id="76" dur="500"/>
                                        <p:tgtEl>
                                          <p:spTgt spid="183"/>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184"/>
                                        </p:tgtEl>
                                        <p:attrNameLst>
                                          <p:attrName>style.visibility</p:attrName>
                                        </p:attrNameLst>
                                      </p:cBhvr>
                                      <p:to>
                                        <p:strVal val="visible"/>
                                      </p:to>
                                    </p:set>
                                    <p:animEffect transition="in" filter="wipe(left)">
                                      <p:cBhvr>
                                        <p:cTn id="81" dur="500"/>
                                        <p:tgtEl>
                                          <p:spTgt spid="184"/>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211"/>
                                        </p:tgtEl>
                                        <p:attrNameLst>
                                          <p:attrName>style.visibility</p:attrName>
                                        </p:attrNameLst>
                                      </p:cBhvr>
                                      <p:to>
                                        <p:strVal val="visible"/>
                                      </p:to>
                                    </p:set>
                                    <p:animEffect transition="in" filter="wipe(left)">
                                      <p:cBhvr>
                                        <p:cTn id="86" dur="500"/>
                                        <p:tgtEl>
                                          <p:spTgt spid="211"/>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nodeType="clickEffect">
                                  <p:stCondLst>
                                    <p:cond delay="0"/>
                                  </p:stCondLst>
                                  <p:childTnLst>
                                    <p:set>
                                      <p:cBhvr>
                                        <p:cTn id="90" dur="1" fill="hold">
                                          <p:stCondLst>
                                            <p:cond delay="0"/>
                                          </p:stCondLst>
                                        </p:cTn>
                                        <p:tgtEl>
                                          <p:spTgt spid="9"/>
                                        </p:tgtEl>
                                        <p:attrNameLst>
                                          <p:attrName>style.visibility</p:attrName>
                                        </p:attrNameLst>
                                      </p:cBhvr>
                                      <p:to>
                                        <p:strVal val="visible"/>
                                      </p:to>
                                    </p:set>
                                    <p:animEffect transition="in" filter="wipe(left)">
                                      <p:cBhvr>
                                        <p:cTn id="91" dur="500"/>
                                        <p:tgtEl>
                                          <p:spTgt spid="9"/>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nodeType="clickEffect">
                                  <p:stCondLst>
                                    <p:cond delay="0"/>
                                  </p:stCondLst>
                                  <p:childTnLst>
                                    <p:set>
                                      <p:cBhvr>
                                        <p:cTn id="95" dur="1" fill="hold">
                                          <p:stCondLst>
                                            <p:cond delay="0"/>
                                          </p:stCondLst>
                                        </p:cTn>
                                        <p:tgtEl>
                                          <p:spTgt spid="10"/>
                                        </p:tgtEl>
                                        <p:attrNameLst>
                                          <p:attrName>style.visibility</p:attrName>
                                        </p:attrNameLst>
                                      </p:cBhvr>
                                      <p:to>
                                        <p:strVal val="visible"/>
                                      </p:to>
                                    </p:set>
                                    <p:animEffect transition="in" filter="wipe(left)">
                                      <p:cBhvr>
                                        <p:cTn id="96" dur="500"/>
                                        <p:tgtEl>
                                          <p:spTgt spid="10"/>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grpId="0" nodeType="clickEffect">
                                  <p:stCondLst>
                                    <p:cond delay="0"/>
                                  </p:stCondLst>
                                  <p:childTnLst>
                                    <p:set>
                                      <p:cBhvr>
                                        <p:cTn id="100" dur="1" fill="hold">
                                          <p:stCondLst>
                                            <p:cond delay="0"/>
                                          </p:stCondLst>
                                        </p:cTn>
                                        <p:tgtEl>
                                          <p:spTgt spid="231"/>
                                        </p:tgtEl>
                                        <p:attrNameLst>
                                          <p:attrName>style.visibility</p:attrName>
                                        </p:attrNameLst>
                                      </p:cBhvr>
                                      <p:to>
                                        <p:strVal val="visible"/>
                                      </p:to>
                                    </p:set>
                                    <p:animEffect transition="in" filter="wipe(left)">
                                      <p:cBhvr>
                                        <p:cTn id="101" dur="500"/>
                                        <p:tgtEl>
                                          <p:spTgt spid="231"/>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227"/>
                                        </p:tgtEl>
                                        <p:attrNameLst>
                                          <p:attrName>style.visibility</p:attrName>
                                        </p:attrNameLst>
                                      </p:cBhvr>
                                      <p:to>
                                        <p:strVal val="visible"/>
                                      </p:to>
                                    </p:set>
                                    <p:animEffect transition="in" filter="wipe(left)">
                                      <p:cBhvr>
                                        <p:cTn id="106" dur="500"/>
                                        <p:tgtEl>
                                          <p:spTgt spid="227"/>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8" fill="hold" grpId="0" nodeType="clickEffect">
                                  <p:stCondLst>
                                    <p:cond delay="0"/>
                                  </p:stCondLst>
                                  <p:childTnLst>
                                    <p:set>
                                      <p:cBhvr>
                                        <p:cTn id="110" dur="1" fill="hold">
                                          <p:stCondLst>
                                            <p:cond delay="0"/>
                                          </p:stCondLst>
                                        </p:cTn>
                                        <p:tgtEl>
                                          <p:spTgt spid="228"/>
                                        </p:tgtEl>
                                        <p:attrNameLst>
                                          <p:attrName>style.visibility</p:attrName>
                                        </p:attrNameLst>
                                      </p:cBhvr>
                                      <p:to>
                                        <p:strVal val="visible"/>
                                      </p:to>
                                    </p:set>
                                    <p:animEffect transition="in" filter="wipe(left)">
                                      <p:cBhvr>
                                        <p:cTn id="111" dur="500"/>
                                        <p:tgtEl>
                                          <p:spTgt spid="228"/>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grpId="0" nodeType="clickEffect">
                                  <p:stCondLst>
                                    <p:cond delay="0"/>
                                  </p:stCondLst>
                                  <p:childTnLst>
                                    <p:set>
                                      <p:cBhvr>
                                        <p:cTn id="115" dur="1" fill="hold">
                                          <p:stCondLst>
                                            <p:cond delay="0"/>
                                          </p:stCondLst>
                                        </p:cTn>
                                        <p:tgtEl>
                                          <p:spTgt spid="221"/>
                                        </p:tgtEl>
                                        <p:attrNameLst>
                                          <p:attrName>style.visibility</p:attrName>
                                        </p:attrNameLst>
                                      </p:cBhvr>
                                      <p:to>
                                        <p:strVal val="visible"/>
                                      </p:to>
                                    </p:set>
                                    <p:animEffect transition="in" filter="wipe(left)">
                                      <p:cBhvr>
                                        <p:cTn id="116" dur="500"/>
                                        <p:tgtEl>
                                          <p:spTgt spid="221"/>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8" fill="hold" grpId="0" nodeType="clickEffect">
                                  <p:stCondLst>
                                    <p:cond delay="0"/>
                                  </p:stCondLst>
                                  <p:childTnLst>
                                    <p:set>
                                      <p:cBhvr>
                                        <p:cTn id="120" dur="1" fill="hold">
                                          <p:stCondLst>
                                            <p:cond delay="0"/>
                                          </p:stCondLst>
                                        </p:cTn>
                                        <p:tgtEl>
                                          <p:spTgt spid="217"/>
                                        </p:tgtEl>
                                        <p:attrNameLst>
                                          <p:attrName>style.visibility</p:attrName>
                                        </p:attrNameLst>
                                      </p:cBhvr>
                                      <p:to>
                                        <p:strVal val="visible"/>
                                      </p:to>
                                    </p:set>
                                    <p:animEffect transition="in" filter="wipe(left)">
                                      <p:cBhvr>
                                        <p:cTn id="121" dur="500"/>
                                        <p:tgtEl>
                                          <p:spTgt spid="217"/>
                                        </p:tgtEl>
                                      </p:cBhvr>
                                    </p:animEffect>
                                  </p:childTnLst>
                                </p:cTn>
                              </p:par>
                            </p:childTnLst>
                          </p:cTn>
                        </p:par>
                      </p:childTnLst>
                    </p:cTn>
                  </p:par>
                  <p:par>
                    <p:cTn id="122" fill="hold">
                      <p:stCondLst>
                        <p:cond delay="indefinite"/>
                      </p:stCondLst>
                      <p:childTnLst>
                        <p:par>
                          <p:cTn id="123" fill="hold">
                            <p:stCondLst>
                              <p:cond delay="0"/>
                            </p:stCondLst>
                            <p:childTnLst>
                              <p:par>
                                <p:cTn id="124" presetID="22" presetClass="entr" presetSubtype="8" fill="hold" grpId="0" nodeType="clickEffect">
                                  <p:stCondLst>
                                    <p:cond delay="0"/>
                                  </p:stCondLst>
                                  <p:childTnLst>
                                    <p:set>
                                      <p:cBhvr>
                                        <p:cTn id="125" dur="1" fill="hold">
                                          <p:stCondLst>
                                            <p:cond delay="0"/>
                                          </p:stCondLst>
                                        </p:cTn>
                                        <p:tgtEl>
                                          <p:spTgt spid="218"/>
                                        </p:tgtEl>
                                        <p:attrNameLst>
                                          <p:attrName>style.visibility</p:attrName>
                                        </p:attrNameLst>
                                      </p:cBhvr>
                                      <p:to>
                                        <p:strVal val="visible"/>
                                      </p:to>
                                    </p:set>
                                    <p:animEffect transition="in" filter="wipe(left)">
                                      <p:cBhvr>
                                        <p:cTn id="126" dur="500"/>
                                        <p:tgtEl>
                                          <p:spTgt spid="218"/>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8" fill="hold" nodeType="clickEffect">
                                  <p:stCondLst>
                                    <p:cond delay="0"/>
                                  </p:stCondLst>
                                  <p:childTnLst>
                                    <p:set>
                                      <p:cBhvr>
                                        <p:cTn id="130" dur="1" fill="hold">
                                          <p:stCondLst>
                                            <p:cond delay="0"/>
                                          </p:stCondLst>
                                        </p:cTn>
                                        <p:tgtEl>
                                          <p:spTgt spid="13"/>
                                        </p:tgtEl>
                                        <p:attrNameLst>
                                          <p:attrName>style.visibility</p:attrName>
                                        </p:attrNameLst>
                                      </p:cBhvr>
                                      <p:to>
                                        <p:strVal val="visible"/>
                                      </p:to>
                                    </p:set>
                                    <p:animEffect transition="in" filter="wipe(left)">
                                      <p:cBhvr>
                                        <p:cTn id="131" dur="500"/>
                                        <p:tgtEl>
                                          <p:spTgt spid="13"/>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8" fill="hold" grpId="0" nodeType="clickEffect">
                                  <p:stCondLst>
                                    <p:cond delay="0"/>
                                  </p:stCondLst>
                                  <p:childTnLst>
                                    <p:set>
                                      <p:cBhvr>
                                        <p:cTn id="135" dur="1" fill="hold">
                                          <p:stCondLst>
                                            <p:cond delay="0"/>
                                          </p:stCondLst>
                                        </p:cTn>
                                        <p:tgtEl>
                                          <p:spTgt spid="216"/>
                                        </p:tgtEl>
                                        <p:attrNameLst>
                                          <p:attrName>style.visibility</p:attrName>
                                        </p:attrNameLst>
                                      </p:cBhvr>
                                      <p:to>
                                        <p:strVal val="visible"/>
                                      </p:to>
                                    </p:set>
                                    <p:animEffect transition="in" filter="wipe(left)">
                                      <p:cBhvr>
                                        <p:cTn id="136" dur="500"/>
                                        <p:tgtEl>
                                          <p:spTgt spid="216"/>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8" fill="hold" nodeType="clickEffect">
                                  <p:stCondLst>
                                    <p:cond delay="0"/>
                                  </p:stCondLst>
                                  <p:childTnLst>
                                    <p:set>
                                      <p:cBhvr>
                                        <p:cTn id="140" dur="1" fill="hold">
                                          <p:stCondLst>
                                            <p:cond delay="0"/>
                                          </p:stCondLst>
                                        </p:cTn>
                                        <p:tgtEl>
                                          <p:spTgt spid="12"/>
                                        </p:tgtEl>
                                        <p:attrNameLst>
                                          <p:attrName>style.visibility</p:attrName>
                                        </p:attrNameLst>
                                      </p:cBhvr>
                                      <p:to>
                                        <p:strVal val="visible"/>
                                      </p:to>
                                    </p:set>
                                    <p:animEffect transition="in" filter="wipe(left)">
                                      <p:cBhvr>
                                        <p:cTn id="141" dur="500"/>
                                        <p:tgtEl>
                                          <p:spTgt spid="12"/>
                                        </p:tgtEl>
                                      </p:cBhvr>
                                    </p:animEffect>
                                  </p:childTnLst>
                                </p:cTn>
                              </p:par>
                            </p:childTnLst>
                          </p:cTn>
                        </p:par>
                      </p:childTnLst>
                    </p:cTn>
                  </p:par>
                  <p:par>
                    <p:cTn id="142" fill="hold">
                      <p:stCondLst>
                        <p:cond delay="indefinite"/>
                      </p:stCondLst>
                      <p:childTnLst>
                        <p:par>
                          <p:cTn id="143" fill="hold">
                            <p:stCondLst>
                              <p:cond delay="0"/>
                            </p:stCondLst>
                            <p:childTnLst>
                              <p:par>
                                <p:cTn id="144" presetID="22" presetClass="entr" presetSubtype="8" fill="hold" grpId="0" nodeType="clickEffect">
                                  <p:stCondLst>
                                    <p:cond delay="0"/>
                                  </p:stCondLst>
                                  <p:childTnLst>
                                    <p:set>
                                      <p:cBhvr>
                                        <p:cTn id="145" dur="1" fill="hold">
                                          <p:stCondLst>
                                            <p:cond delay="0"/>
                                          </p:stCondLst>
                                        </p:cTn>
                                        <p:tgtEl>
                                          <p:spTgt spid="226"/>
                                        </p:tgtEl>
                                        <p:attrNameLst>
                                          <p:attrName>style.visibility</p:attrName>
                                        </p:attrNameLst>
                                      </p:cBhvr>
                                      <p:to>
                                        <p:strVal val="visible"/>
                                      </p:to>
                                    </p:set>
                                    <p:animEffect transition="in" filter="wipe(left)">
                                      <p:cBhvr>
                                        <p:cTn id="146" dur="500"/>
                                        <p:tgtEl>
                                          <p:spTgt spid="226"/>
                                        </p:tgtEl>
                                      </p:cBhvr>
                                    </p:animEffect>
                                  </p:childTnLst>
                                </p:cTn>
                              </p:par>
                            </p:childTnLst>
                          </p:cTn>
                        </p:par>
                      </p:childTnLst>
                    </p:cTn>
                  </p:par>
                  <p:par>
                    <p:cTn id="147" fill="hold">
                      <p:stCondLst>
                        <p:cond delay="indefinite"/>
                      </p:stCondLst>
                      <p:childTnLst>
                        <p:par>
                          <p:cTn id="148" fill="hold">
                            <p:stCondLst>
                              <p:cond delay="0"/>
                            </p:stCondLst>
                            <p:childTnLst>
                              <p:par>
                                <p:cTn id="149" presetID="22" presetClass="entr" presetSubtype="8" fill="hold" grpId="0" nodeType="clickEffect">
                                  <p:stCondLst>
                                    <p:cond delay="0"/>
                                  </p:stCondLst>
                                  <p:childTnLst>
                                    <p:set>
                                      <p:cBhvr>
                                        <p:cTn id="150" dur="1" fill="hold">
                                          <p:stCondLst>
                                            <p:cond delay="0"/>
                                          </p:stCondLst>
                                        </p:cTn>
                                        <p:tgtEl>
                                          <p:spTgt spid="222"/>
                                        </p:tgtEl>
                                        <p:attrNameLst>
                                          <p:attrName>style.visibility</p:attrName>
                                        </p:attrNameLst>
                                      </p:cBhvr>
                                      <p:to>
                                        <p:strVal val="visible"/>
                                      </p:to>
                                    </p:set>
                                    <p:animEffect transition="in" filter="wipe(left)">
                                      <p:cBhvr>
                                        <p:cTn id="151" dur="500"/>
                                        <p:tgtEl>
                                          <p:spTgt spid="222"/>
                                        </p:tgtEl>
                                      </p:cBhvr>
                                    </p:animEffect>
                                  </p:childTnLst>
                                </p:cTn>
                              </p:par>
                            </p:childTnLst>
                          </p:cTn>
                        </p:par>
                      </p:childTnLst>
                    </p:cTn>
                  </p:par>
                  <p:par>
                    <p:cTn id="152" fill="hold">
                      <p:stCondLst>
                        <p:cond delay="indefinite"/>
                      </p:stCondLst>
                      <p:childTnLst>
                        <p:par>
                          <p:cTn id="153" fill="hold">
                            <p:stCondLst>
                              <p:cond delay="0"/>
                            </p:stCondLst>
                            <p:childTnLst>
                              <p:par>
                                <p:cTn id="154" presetID="22" presetClass="entr" presetSubtype="8" fill="hold" grpId="0" nodeType="clickEffect">
                                  <p:stCondLst>
                                    <p:cond delay="0"/>
                                  </p:stCondLst>
                                  <p:childTnLst>
                                    <p:set>
                                      <p:cBhvr>
                                        <p:cTn id="155" dur="1" fill="hold">
                                          <p:stCondLst>
                                            <p:cond delay="0"/>
                                          </p:stCondLst>
                                        </p:cTn>
                                        <p:tgtEl>
                                          <p:spTgt spid="223"/>
                                        </p:tgtEl>
                                        <p:attrNameLst>
                                          <p:attrName>style.visibility</p:attrName>
                                        </p:attrNameLst>
                                      </p:cBhvr>
                                      <p:to>
                                        <p:strVal val="visible"/>
                                      </p:to>
                                    </p:set>
                                    <p:animEffect transition="in" filter="wipe(left)">
                                      <p:cBhvr>
                                        <p:cTn id="156" dur="500"/>
                                        <p:tgtEl>
                                          <p:spTgt spid="223"/>
                                        </p:tgtEl>
                                      </p:cBhvr>
                                    </p:animEffec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499"/>
                                          </p:stCondLst>
                                        </p:cTn>
                                        <p:tgtEl>
                                          <p:spTgt spid="3">
                                            <p:txEl>
                                              <p:pRg st="16" end="16"/>
                                            </p:txEl>
                                          </p:spTgt>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499"/>
                                          </p:stCondLst>
                                        </p:cTn>
                                        <p:tgtEl>
                                          <p:spTgt spid="3">
                                            <p:txEl>
                                              <p:pRg st="17" end="17"/>
                                            </p:txEl>
                                          </p:spTgt>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22" presetClass="entr" presetSubtype="4" fill="hold" nodeType="clickEffect">
                                  <p:stCondLst>
                                    <p:cond delay="0"/>
                                  </p:stCondLst>
                                  <p:childTnLst>
                                    <p:set>
                                      <p:cBhvr>
                                        <p:cTn id="168" dur="1" fill="hold">
                                          <p:stCondLst>
                                            <p:cond delay="0"/>
                                          </p:stCondLst>
                                        </p:cTn>
                                        <p:tgtEl>
                                          <p:spTgt spid="66"/>
                                        </p:tgtEl>
                                        <p:attrNameLst>
                                          <p:attrName>style.visibility</p:attrName>
                                        </p:attrNameLst>
                                      </p:cBhvr>
                                      <p:to>
                                        <p:strVal val="visible"/>
                                      </p:to>
                                    </p:set>
                                    <p:animEffect transition="in" filter="wipe(down)">
                                      <p:cBhvr>
                                        <p:cTn id="169" dur="500"/>
                                        <p:tgtEl>
                                          <p:spTgt spid="66"/>
                                        </p:tgtEl>
                                      </p:cBhvr>
                                    </p:animEffect>
                                  </p:childTnLst>
                                </p:cTn>
                              </p:par>
                            </p:childTnLst>
                          </p:cTn>
                        </p:par>
                      </p:childTnLst>
                    </p:cTn>
                  </p:par>
                  <p:par>
                    <p:cTn id="170" fill="hold">
                      <p:stCondLst>
                        <p:cond delay="indefinite"/>
                      </p:stCondLst>
                      <p:childTnLst>
                        <p:par>
                          <p:cTn id="171" fill="hold">
                            <p:stCondLst>
                              <p:cond delay="0"/>
                            </p:stCondLst>
                            <p:childTnLst>
                              <p:par>
                                <p:cTn id="172" presetID="22" presetClass="entr" presetSubtype="4" fill="hold" nodeType="clickEffect">
                                  <p:stCondLst>
                                    <p:cond delay="0"/>
                                  </p:stCondLst>
                                  <p:childTnLst>
                                    <p:set>
                                      <p:cBhvr>
                                        <p:cTn id="173" dur="1" fill="hold">
                                          <p:stCondLst>
                                            <p:cond delay="0"/>
                                          </p:stCondLst>
                                        </p:cTn>
                                        <p:tgtEl>
                                          <p:spTgt spid="70"/>
                                        </p:tgtEl>
                                        <p:attrNameLst>
                                          <p:attrName>style.visibility</p:attrName>
                                        </p:attrNameLst>
                                      </p:cBhvr>
                                      <p:to>
                                        <p:strVal val="visible"/>
                                      </p:to>
                                    </p:set>
                                    <p:animEffect transition="in" filter="wipe(down)">
                                      <p:cBhvr>
                                        <p:cTn id="174" dur="500"/>
                                        <p:tgtEl>
                                          <p:spTgt spid="70"/>
                                        </p:tgtEl>
                                      </p:cBhvr>
                                    </p:animEffect>
                                  </p:childTnLst>
                                </p:cTn>
                              </p:par>
                            </p:childTnLst>
                          </p:cTn>
                        </p:par>
                      </p:childTnLst>
                    </p:cTn>
                  </p:par>
                  <p:par>
                    <p:cTn id="175" fill="hold">
                      <p:stCondLst>
                        <p:cond delay="indefinite"/>
                      </p:stCondLst>
                      <p:childTnLst>
                        <p:par>
                          <p:cTn id="176" fill="hold">
                            <p:stCondLst>
                              <p:cond delay="0"/>
                            </p:stCondLst>
                            <p:childTnLst>
                              <p:par>
                                <p:cTn id="177" presetID="22" presetClass="entr" presetSubtype="4" fill="hold" nodeType="clickEffect">
                                  <p:stCondLst>
                                    <p:cond delay="0"/>
                                  </p:stCondLst>
                                  <p:childTnLst>
                                    <p:set>
                                      <p:cBhvr>
                                        <p:cTn id="178" dur="1" fill="hold">
                                          <p:stCondLst>
                                            <p:cond delay="0"/>
                                          </p:stCondLst>
                                        </p:cTn>
                                        <p:tgtEl>
                                          <p:spTgt spid="74"/>
                                        </p:tgtEl>
                                        <p:attrNameLst>
                                          <p:attrName>style.visibility</p:attrName>
                                        </p:attrNameLst>
                                      </p:cBhvr>
                                      <p:to>
                                        <p:strVal val="visible"/>
                                      </p:to>
                                    </p:set>
                                    <p:animEffect transition="in" filter="wipe(down)">
                                      <p:cBhvr>
                                        <p:cTn id="179" dur="500"/>
                                        <p:tgtEl>
                                          <p:spTgt spid="74"/>
                                        </p:tgtEl>
                                      </p:cBhvr>
                                    </p:animEffect>
                                  </p:childTnLst>
                                </p:cTn>
                              </p:par>
                            </p:childTnLst>
                          </p:cTn>
                        </p:par>
                      </p:childTnLst>
                    </p:cTn>
                  </p:par>
                  <p:par>
                    <p:cTn id="180" fill="hold">
                      <p:stCondLst>
                        <p:cond delay="indefinite"/>
                      </p:stCondLst>
                      <p:childTnLst>
                        <p:par>
                          <p:cTn id="181" fill="hold">
                            <p:stCondLst>
                              <p:cond delay="0"/>
                            </p:stCondLst>
                            <p:childTnLst>
                              <p:par>
                                <p:cTn id="182" presetID="22" presetClass="entr" presetSubtype="8" fill="hold" grpId="0" nodeType="clickEffect">
                                  <p:stCondLst>
                                    <p:cond delay="0"/>
                                  </p:stCondLst>
                                  <p:childTnLst>
                                    <p:set>
                                      <p:cBhvr>
                                        <p:cTn id="183" dur="1" fill="hold">
                                          <p:stCondLst>
                                            <p:cond delay="0"/>
                                          </p:stCondLst>
                                        </p:cTn>
                                        <p:tgtEl>
                                          <p:spTgt spid="65"/>
                                        </p:tgtEl>
                                        <p:attrNameLst>
                                          <p:attrName>style.visibility</p:attrName>
                                        </p:attrNameLst>
                                      </p:cBhvr>
                                      <p:to>
                                        <p:strVal val="visible"/>
                                      </p:to>
                                    </p:set>
                                    <p:animEffect transition="in" filter="wipe(left)">
                                      <p:cBhvr>
                                        <p:cTn id="184" dur="500"/>
                                        <p:tgtEl>
                                          <p:spTgt spid="65"/>
                                        </p:tgtEl>
                                      </p:cBhvr>
                                    </p:animEffec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499"/>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autoUpdateAnimBg="0"/>
      <p:bldP spid="178" grpId="0"/>
      <p:bldP spid="179" grpId="0"/>
      <p:bldP spid="182" grpId="0" animBg="1"/>
      <p:bldP spid="183" grpId="0"/>
      <p:bldP spid="184" grpId="0"/>
      <p:bldP spid="187" grpId="0" animBg="1"/>
      <p:bldP spid="206" grpId="0" animBg="1"/>
      <p:bldP spid="211" grpId="0" animBg="1"/>
      <p:bldP spid="216" grpId="0" animBg="1"/>
      <p:bldP spid="217" grpId="0"/>
      <p:bldP spid="218" grpId="0"/>
      <p:bldP spid="221" grpId="0" animBg="1"/>
      <p:bldP spid="222" grpId="0"/>
      <p:bldP spid="223" grpId="0"/>
      <p:bldP spid="226" grpId="0" animBg="1"/>
      <p:bldP spid="227" grpId="0"/>
      <p:bldP spid="228" grpId="0"/>
      <p:bldP spid="231" grpId="0" animBg="1"/>
      <p:bldP spid="65"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54662" y="72008"/>
            <a:ext cx="13066252" cy="9705528"/>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a:lnSpc>
                <a:spcPct val="105000"/>
              </a:lnSpc>
            </a:pPr>
            <a:r>
              <a:rPr lang="en-US" dirty="0" smtClean="0"/>
              <a:t>Keep in mind that nothing is certain about effects.</a:t>
            </a:r>
          </a:p>
          <a:p>
            <a:pPr lvl="1">
              <a:lnSpc>
                <a:spcPct val="105000"/>
              </a:lnSpc>
            </a:pPr>
            <a:r>
              <a:rPr lang="en-US" dirty="0"/>
              <a:t>Y</a:t>
            </a:r>
            <a:r>
              <a:rPr lang="en-US" dirty="0" smtClean="0"/>
              <a:t>ou could be wrong when you reject a non-substantial or non-trivial hypothesis and thereby decide the effect is substantial or trivial. </a:t>
            </a:r>
          </a:p>
          <a:p>
            <a:pPr lvl="1">
              <a:lnSpc>
                <a:spcPct val="105000"/>
              </a:lnSpc>
            </a:pPr>
            <a:r>
              <a:rPr lang="en-US" dirty="0" smtClean="0"/>
              <a:t>The error rate is at most 5% (the "alpha"), for testing these hypotheses with a 90%CI.</a:t>
            </a:r>
          </a:p>
          <a:p>
            <a:pPr lvl="1">
              <a:lnSpc>
                <a:spcPct val="105000"/>
              </a:lnSpc>
            </a:pPr>
            <a:r>
              <a:rPr lang="en-US" dirty="0" smtClean="0"/>
              <a:t>There is the same maximum error rate for rejecting a </a:t>
            </a:r>
            <a:r>
              <a:rPr lang="en-US" i="1" dirty="0" smtClean="0"/>
              <a:t>substantial</a:t>
            </a:r>
            <a:r>
              <a:rPr lang="en-US" dirty="0" smtClean="0"/>
              <a:t> hypothesis via a 90%CI.</a:t>
            </a:r>
          </a:p>
          <a:p>
            <a:pPr>
              <a:lnSpc>
                <a:spcPct val="105000"/>
              </a:lnSpc>
            </a:pPr>
            <a:r>
              <a:rPr lang="en-US" dirty="0" smtClean="0"/>
              <a:t>When you have more than one effect, the chances of being wrong increase.</a:t>
            </a:r>
          </a:p>
          <a:p>
            <a:pPr lvl="1">
              <a:lnSpc>
                <a:spcPct val="105000"/>
              </a:lnSpc>
            </a:pPr>
            <a:r>
              <a:rPr lang="en-US" dirty="0" smtClean="0"/>
              <a:t>Example: for two decisive independent effects, each with an error rate of 5%, the chance of making at least one error is approximately 5% + 5% = 10% (more precisely, 9.8%.)</a:t>
            </a:r>
          </a:p>
          <a:p>
            <a:pPr lvl="1">
              <a:lnSpc>
                <a:spcPct val="105000"/>
              </a:lnSpc>
            </a:pPr>
            <a:r>
              <a:rPr lang="en-US" dirty="0" smtClean="0"/>
              <a:t>Hence, if you want to</a:t>
            </a:r>
            <a:r>
              <a:rPr lang="en-US" b="1" dirty="0" smtClean="0"/>
              <a:t> control inflation of error with multiple effects</a:t>
            </a:r>
            <a:r>
              <a:rPr lang="en-US" dirty="0"/>
              <a:t> </a:t>
            </a:r>
            <a:r>
              <a:rPr lang="en-US" dirty="0" smtClean="0"/>
              <a:t>(you don't have to), you could declare only one of these two effects to be decisive.</a:t>
            </a:r>
          </a:p>
          <a:p>
            <a:pPr lvl="1">
              <a:lnSpc>
                <a:spcPct val="105000"/>
              </a:lnSpc>
            </a:pPr>
            <a:r>
              <a:rPr lang="en-US" dirty="0" smtClean="0"/>
              <a:t>Or you could use a test with a lower alpha (via a CI with a higher level).</a:t>
            </a:r>
          </a:p>
          <a:p>
            <a:pPr lvl="1">
              <a:lnSpc>
                <a:spcPct val="105000"/>
              </a:lnSpc>
            </a:pPr>
            <a:r>
              <a:rPr lang="en-US" dirty="0" smtClean="0"/>
              <a:t>Example: with a 95%CI, the maximum error rate is </a:t>
            </a:r>
            <a:r>
              <a:rPr lang="en-US" dirty="0"/>
              <a:t>2.5</a:t>
            </a:r>
            <a:r>
              <a:rPr lang="en-US" dirty="0" smtClean="0"/>
              <a:t>%, so the maximum combined error rate for two effects is 2.5% + 2.5% = 5%.</a:t>
            </a:r>
          </a:p>
          <a:p>
            <a:pPr lvl="1">
              <a:lnSpc>
                <a:spcPct val="105000"/>
              </a:lnSpc>
            </a:pPr>
            <a:r>
              <a:rPr lang="en-US" dirty="0" smtClean="0"/>
              <a:t>Example: </a:t>
            </a:r>
            <a:r>
              <a:rPr lang="en-US" dirty="0"/>
              <a:t>a </a:t>
            </a:r>
            <a:r>
              <a:rPr lang="en-US" dirty="0" smtClean="0"/>
              <a:t>99%CI has a maximum error rate of 0.5%, so you can have up to 10 decisive effects based on a 99%CI and keep the error rate below an acceptable 10*0.5 = 5%.</a:t>
            </a:r>
          </a:p>
          <a:p>
            <a:pPr lvl="1">
              <a:lnSpc>
                <a:spcPct val="105000"/>
              </a:lnSpc>
            </a:pPr>
            <a:r>
              <a:rPr lang="en-US" dirty="0" smtClean="0"/>
              <a:t>The price you pay for using lower alphas (wider CIs) is fewer decisive effects!</a:t>
            </a:r>
          </a:p>
          <a:p>
            <a:pPr>
              <a:lnSpc>
                <a:spcPct val="105000"/>
              </a:lnSpc>
            </a:pPr>
            <a:r>
              <a:rPr lang="en-US" dirty="0" smtClean="0"/>
              <a:t>I always show 90%CI, but I sometimes highlight effects that have adequate precision at the 99% level by showing them in </a:t>
            </a:r>
            <a:r>
              <a:rPr lang="en-US" b="1" dirty="0" smtClean="0"/>
              <a:t>bold</a:t>
            </a:r>
            <a:r>
              <a:rPr lang="en-US" dirty="0"/>
              <a:t> </a:t>
            </a:r>
            <a:r>
              <a:rPr lang="en-US" dirty="0" smtClean="0"/>
              <a:t>in tables, regardless of the number of effects.</a:t>
            </a:r>
          </a:p>
          <a:p>
            <a:pPr>
              <a:lnSpc>
                <a:spcPct val="105000"/>
              </a:lnSpc>
            </a:pPr>
            <a:r>
              <a:rPr lang="en-AU" dirty="0"/>
              <a:t>See </a:t>
            </a:r>
            <a:r>
              <a:rPr lang="en-AU" dirty="0" smtClean="0"/>
              <a:t>the </a:t>
            </a:r>
            <a:r>
              <a:rPr lang="en-AU" dirty="0"/>
              <a:t>article </a:t>
            </a:r>
            <a:r>
              <a:rPr lang="en-AU" dirty="0">
                <a:hlinkClick r:id="rId3"/>
              </a:rPr>
              <a:t>Magnitude-based Decisions as Hypothesis Tests</a:t>
            </a:r>
            <a:r>
              <a:rPr lang="en-AU" dirty="0"/>
              <a:t> and the accompanying slideshow at sportsci.org/2020 for a full description of error rates</a:t>
            </a:r>
            <a:r>
              <a:rPr lang="en-AU" dirty="0" smtClean="0"/>
              <a:t>.</a:t>
            </a:r>
            <a:endParaRPr lang="en-AU" b="1" dirty="0"/>
          </a:p>
        </p:txBody>
      </p:sp>
    </p:spTree>
    <p:custDataLst>
      <p:tags r:id="rId1"/>
    </p:custDataLst>
    <p:extLst>
      <p:ext uri="{BB962C8B-B14F-4D97-AF65-F5344CB8AC3E}">
        <p14:creationId xmlns:p14="http://schemas.microsoft.com/office/powerpoint/2010/main" val="92654015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12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512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512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512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51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464" y="34032"/>
            <a:ext cx="13004936" cy="9743504"/>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a:lnSpc>
                <a:spcPct val="101000"/>
              </a:lnSpc>
            </a:pPr>
            <a:r>
              <a:rPr lang="en-US" dirty="0" smtClean="0"/>
              <a:t>You could refine hypothesis testing by using additional hypotheses to allow you to conclude that the effect is </a:t>
            </a:r>
            <a:r>
              <a:rPr lang="en-US" i="1" dirty="0" smtClean="0"/>
              <a:t>decisively small</a:t>
            </a:r>
            <a:r>
              <a:rPr lang="en-US" dirty="0" smtClean="0"/>
              <a:t> (the CI falls entirely in small values),</a:t>
            </a:r>
            <a:br>
              <a:rPr lang="en-US" dirty="0" smtClean="0"/>
            </a:br>
            <a:r>
              <a:rPr lang="en-US" dirty="0" smtClean="0"/>
              <a:t>or decisively </a:t>
            </a:r>
            <a:r>
              <a:rPr lang="en-US" i="1" dirty="0" smtClean="0"/>
              <a:t>at least moderate +ive</a:t>
            </a:r>
            <a:r>
              <a:rPr lang="en-US" dirty="0" smtClean="0"/>
              <a:t> (the lower confidence limit is moderate), and so on. </a:t>
            </a:r>
          </a:p>
          <a:p>
            <a:pPr>
              <a:lnSpc>
                <a:spcPct val="101000"/>
              </a:lnSpc>
            </a:pPr>
            <a:r>
              <a:rPr lang="en-US" dirty="0" smtClean="0"/>
              <a:t>You could even use a CI with a lower level than 90% (e.g., a 50%CI) to allow you to distinguish between these three otherwise identical conclusions:</a:t>
            </a:r>
          </a:p>
          <a:p>
            <a:pPr>
              <a:lnSpc>
                <a:spcPct val="101000"/>
              </a:lnSpc>
            </a:pPr>
            <a:endParaRPr lang="en-AU" sz="2800" dirty="0" smtClean="0"/>
          </a:p>
          <a:p>
            <a:pPr>
              <a:lnSpc>
                <a:spcPct val="101000"/>
              </a:lnSpc>
            </a:pPr>
            <a:endParaRPr lang="en-AU" sz="2800" dirty="0"/>
          </a:p>
          <a:p>
            <a:pPr>
              <a:lnSpc>
                <a:spcPct val="101000"/>
              </a:lnSpc>
            </a:pPr>
            <a:endParaRPr lang="en-AU" sz="3200" dirty="0" smtClean="0"/>
          </a:p>
          <a:p>
            <a:pPr>
              <a:lnSpc>
                <a:spcPct val="101000"/>
              </a:lnSpc>
            </a:pPr>
            <a:endParaRPr lang="en-AU" dirty="0" smtClean="0"/>
          </a:p>
          <a:p>
            <a:pPr lvl="1">
              <a:lnSpc>
                <a:spcPct val="101000"/>
              </a:lnSpc>
            </a:pPr>
            <a:r>
              <a:rPr lang="en-AU" dirty="0" smtClean="0"/>
              <a:t>But it's confusing, unconvincing, and hard to explain in a publication. There is a better way…</a:t>
            </a:r>
          </a:p>
          <a:p>
            <a:pPr marL="0" indent="0">
              <a:lnSpc>
                <a:spcPct val="101000"/>
              </a:lnSpc>
              <a:spcBef>
                <a:spcPts val="600"/>
              </a:spcBef>
              <a:buNone/>
            </a:pPr>
            <a:r>
              <a:rPr lang="en-AU" b="1" dirty="0" smtClean="0">
                <a:solidFill>
                  <a:srgbClr val="0000FF"/>
                </a:solidFill>
              </a:rPr>
              <a:t>Probabilities of Substantial and Trivial Magnitudes</a:t>
            </a:r>
          </a:p>
          <a:p>
            <a:pPr>
              <a:lnSpc>
                <a:spcPct val="101000"/>
              </a:lnSpc>
            </a:pPr>
            <a:r>
              <a:rPr lang="en-AU" dirty="0" smtClean="0"/>
              <a:t>The extent of overlap or non-overlap of a CI </a:t>
            </a:r>
            <a:br>
              <a:rPr lang="en-AU" dirty="0" smtClean="0"/>
            </a:br>
            <a:r>
              <a:rPr lang="en-AU" dirty="0" smtClean="0"/>
              <a:t>with a magnitude can be expressed as the</a:t>
            </a:r>
            <a:br>
              <a:rPr lang="en-AU" dirty="0" smtClean="0"/>
            </a:br>
            <a:r>
              <a:rPr lang="en-AU" dirty="0" smtClean="0"/>
              <a:t>area of the sampling distribution falling</a:t>
            </a:r>
            <a:br>
              <a:rPr lang="en-AU" dirty="0" smtClean="0"/>
            </a:br>
            <a:r>
              <a:rPr lang="en-AU" dirty="0" smtClean="0"/>
              <a:t>in that magnitude</a:t>
            </a:r>
            <a:r>
              <a:rPr lang="en-AU" dirty="0"/>
              <a:t>.</a:t>
            </a:r>
            <a:endParaRPr lang="en-AU" dirty="0" smtClean="0"/>
          </a:p>
          <a:p>
            <a:pPr>
              <a:lnSpc>
                <a:spcPct val="101000"/>
              </a:lnSpc>
            </a:pPr>
            <a:r>
              <a:rPr lang="en-AU" dirty="0" smtClean="0"/>
              <a:t>These areas are chances that the true effect</a:t>
            </a:r>
            <a:br>
              <a:rPr lang="en-AU" dirty="0" smtClean="0"/>
            </a:br>
            <a:r>
              <a:rPr lang="en-AU" dirty="0" smtClean="0"/>
              <a:t>has a substantial negative, trivial, and </a:t>
            </a:r>
            <a:br>
              <a:rPr lang="en-AU" dirty="0" smtClean="0"/>
            </a:br>
            <a:r>
              <a:rPr lang="en-AU" dirty="0" smtClean="0"/>
              <a:t>substantial positive value.</a:t>
            </a:r>
          </a:p>
          <a:p>
            <a:pPr>
              <a:lnSpc>
                <a:spcPct val="101000"/>
              </a:lnSpc>
            </a:pPr>
            <a:r>
              <a:rPr lang="en-AU" dirty="0" smtClean="0"/>
              <a:t>The areas are calculated from the known </a:t>
            </a:r>
            <a:br>
              <a:rPr lang="en-AU" dirty="0" smtClean="0"/>
            </a:br>
            <a:r>
              <a:rPr lang="en-AU" dirty="0" smtClean="0"/>
              <a:t>or bootstrapped sampling distribution.</a:t>
            </a:r>
            <a:endParaRPr lang="en-AU" dirty="0"/>
          </a:p>
        </p:txBody>
      </p:sp>
      <p:grpSp>
        <p:nvGrpSpPr>
          <p:cNvPr id="6" name="Group 5"/>
          <p:cNvGrpSpPr/>
          <p:nvPr/>
        </p:nvGrpSpPr>
        <p:grpSpPr>
          <a:xfrm>
            <a:off x="7252072" y="5673080"/>
            <a:ext cx="4339043" cy="3624252"/>
            <a:chOff x="4430335" y="6177136"/>
            <a:chExt cx="4339043" cy="3624252"/>
          </a:xfrm>
        </p:grpSpPr>
        <p:grpSp>
          <p:nvGrpSpPr>
            <p:cNvPr id="239" name="Group 238"/>
            <p:cNvGrpSpPr/>
            <p:nvPr/>
          </p:nvGrpSpPr>
          <p:grpSpPr>
            <a:xfrm>
              <a:off x="4430335" y="6651225"/>
              <a:ext cx="4339043" cy="2737175"/>
              <a:chOff x="325879" y="6802424"/>
              <a:chExt cx="4339043" cy="3884012"/>
            </a:xfrm>
          </p:grpSpPr>
          <p:sp>
            <p:nvSpPr>
              <p:cNvPr id="240" name="Rectangle 50"/>
              <p:cNvSpPr>
                <a:spLocks noChangeArrowheads="1"/>
              </p:cNvSpPr>
              <p:nvPr/>
            </p:nvSpPr>
            <p:spPr bwMode="auto">
              <a:xfrm>
                <a:off x="2421238" y="6812851"/>
                <a:ext cx="2243684" cy="3865216"/>
              </a:xfrm>
              <a:prstGeom prst="rect">
                <a:avLst/>
              </a:prstGeom>
              <a:solidFill>
                <a:srgbClr val="FFECAF"/>
              </a:solidFill>
              <a:ln>
                <a:noFill/>
              </a:ln>
            </p:spPr>
            <p:txBody>
              <a:bodyPr vert="horz" wrap="square" lIns="91440" tIns="45720" rIns="91440" bIns="45720" numCol="1" anchor="t" anchorCtr="0" compatLnSpc="1">
                <a:prstTxWarp prst="textNoShape">
                  <a:avLst/>
                </a:prstTxWarp>
              </a:bodyPr>
              <a:lstStyle/>
              <a:p>
                <a:endParaRPr lang="en-AU" sz="2000"/>
              </a:p>
            </p:txBody>
          </p:sp>
          <p:sp>
            <p:nvSpPr>
              <p:cNvPr id="241" name="Rectangle 51"/>
              <p:cNvSpPr>
                <a:spLocks noChangeArrowheads="1"/>
              </p:cNvSpPr>
              <p:nvPr/>
            </p:nvSpPr>
            <p:spPr bwMode="auto">
              <a:xfrm>
                <a:off x="339304" y="6812851"/>
                <a:ext cx="1371147" cy="3865216"/>
              </a:xfrm>
              <a:prstGeom prst="rect">
                <a:avLst/>
              </a:prstGeom>
              <a:solidFill>
                <a:srgbClr val="EAD0F0"/>
              </a:solidFill>
              <a:ln>
                <a:noFill/>
              </a:ln>
            </p:spPr>
            <p:txBody>
              <a:bodyPr vert="horz" wrap="square" lIns="91440" tIns="45720" rIns="91440" bIns="45720" numCol="1" anchor="t" anchorCtr="0" compatLnSpc="1">
                <a:prstTxWarp prst="textNoShape">
                  <a:avLst/>
                </a:prstTxWarp>
              </a:bodyPr>
              <a:lstStyle/>
              <a:p>
                <a:endParaRPr lang="en-AU" sz="2000"/>
              </a:p>
            </p:txBody>
          </p:sp>
          <p:sp>
            <p:nvSpPr>
              <p:cNvPr id="242" name="Rectangle 52"/>
              <p:cNvSpPr>
                <a:spLocks noChangeArrowheads="1"/>
              </p:cNvSpPr>
              <p:nvPr/>
            </p:nvSpPr>
            <p:spPr bwMode="auto">
              <a:xfrm>
                <a:off x="1590118" y="6812851"/>
                <a:ext cx="986938" cy="3865216"/>
              </a:xfrm>
              <a:prstGeom prst="rect">
                <a:avLst/>
              </a:prstGeom>
              <a:solidFill>
                <a:srgbClr val="E0FFC1"/>
              </a:solidFill>
              <a:ln>
                <a:noFill/>
              </a:ln>
            </p:spPr>
            <p:txBody>
              <a:bodyPr vert="horz" wrap="square" lIns="91440" tIns="45720" rIns="91440" bIns="45720" numCol="1" anchor="t" anchorCtr="0" compatLnSpc="1">
                <a:prstTxWarp prst="textNoShape">
                  <a:avLst/>
                </a:prstTxWarp>
              </a:bodyPr>
              <a:lstStyle/>
              <a:p>
                <a:endParaRPr lang="en-AU" sz="2000"/>
              </a:p>
            </p:txBody>
          </p:sp>
          <p:cxnSp>
            <p:nvCxnSpPr>
              <p:cNvPr id="243" name="Straight Connector 242"/>
              <p:cNvCxnSpPr/>
              <p:nvPr/>
            </p:nvCxnSpPr>
            <p:spPr bwMode="auto">
              <a:xfrm>
                <a:off x="1574377" y="6812851"/>
                <a:ext cx="0" cy="3873585"/>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4" name="Straight Connector 243"/>
              <p:cNvCxnSpPr/>
              <p:nvPr/>
            </p:nvCxnSpPr>
            <p:spPr bwMode="auto">
              <a:xfrm>
                <a:off x="2568992" y="6812851"/>
                <a:ext cx="0" cy="3873585"/>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6" name="Line 55"/>
              <p:cNvSpPr>
                <a:spLocks noChangeShapeType="1"/>
              </p:cNvSpPr>
              <p:nvPr/>
            </p:nvSpPr>
            <p:spPr bwMode="auto">
              <a:xfrm>
                <a:off x="339304" y="10686436"/>
                <a:ext cx="4308365" cy="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40" name="Line 55"/>
              <p:cNvSpPr>
                <a:spLocks noChangeShapeType="1"/>
              </p:cNvSpPr>
              <p:nvPr/>
            </p:nvSpPr>
            <p:spPr bwMode="auto">
              <a:xfrm>
                <a:off x="325879" y="6802424"/>
                <a:ext cx="4308365" cy="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sp>
          <p:nvSpPr>
            <p:cNvPr id="264" name="Rectangle 61"/>
            <p:cNvSpPr>
              <a:spLocks noChangeArrowheads="1"/>
            </p:cNvSpPr>
            <p:nvPr/>
          </p:nvSpPr>
          <p:spPr bwMode="auto">
            <a:xfrm>
              <a:off x="6824909" y="6177136"/>
              <a:ext cx="859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400" u="none" dirty="0" smtClean="0">
                  <a:solidFill>
                    <a:srgbClr val="000000"/>
                  </a:solidFill>
                  <a:latin typeface="Arial Narrow" panose="020B0606020202030204" pitchFamily="34" charset="0"/>
                </a:rPr>
                <a:t>positive</a:t>
              </a:r>
              <a:endParaRPr lang="en-US" altLang="en-US" sz="2400" u="none" dirty="0"/>
            </a:p>
          </p:txBody>
        </p:sp>
        <p:sp>
          <p:nvSpPr>
            <p:cNvPr id="265" name="Rectangle 63"/>
            <p:cNvSpPr>
              <a:spLocks noChangeArrowheads="1"/>
            </p:cNvSpPr>
            <p:nvPr/>
          </p:nvSpPr>
          <p:spPr bwMode="auto">
            <a:xfrm>
              <a:off x="4587776" y="6177136"/>
              <a:ext cx="10291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400" u="none" dirty="0" smtClean="0">
                  <a:solidFill>
                    <a:srgbClr val="000000"/>
                  </a:solidFill>
                  <a:latin typeface="Arial Narrow" panose="020B0606020202030204" pitchFamily="34" charset="0"/>
                </a:rPr>
                <a:t>negative </a:t>
              </a:r>
              <a:endParaRPr lang="en-US" altLang="en-US" sz="2400" u="none" dirty="0"/>
            </a:p>
          </p:txBody>
        </p:sp>
        <p:sp>
          <p:nvSpPr>
            <p:cNvPr id="266" name="Rectangle 66"/>
            <p:cNvSpPr>
              <a:spLocks noChangeArrowheads="1"/>
            </p:cNvSpPr>
            <p:nvPr/>
          </p:nvSpPr>
          <p:spPr bwMode="auto">
            <a:xfrm>
              <a:off x="5912948" y="6177136"/>
              <a:ext cx="58990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u="none" dirty="0">
                  <a:solidFill>
                    <a:srgbClr val="000000"/>
                  </a:solidFill>
                  <a:latin typeface="Arial Narrow" panose="020B0606020202030204" pitchFamily="34" charset="0"/>
                </a:rPr>
                <a:t>trivial</a:t>
              </a:r>
              <a:endParaRPr lang="en-US" altLang="en-US" sz="2400" u="none" dirty="0"/>
            </a:p>
          </p:txBody>
        </p:sp>
        <p:cxnSp>
          <p:nvCxnSpPr>
            <p:cNvPr id="267" name="Straight Arrow Connector 266"/>
            <p:cNvCxnSpPr/>
            <p:nvPr/>
          </p:nvCxnSpPr>
          <p:spPr bwMode="auto">
            <a:xfrm flipH="1">
              <a:off x="4445016" y="6584479"/>
              <a:ext cx="1219847" cy="0"/>
            </a:xfrm>
            <a:prstGeom prst="straightConnector1">
              <a:avLst/>
            </a:prstGeom>
            <a:solidFill>
              <a:schemeClr val="accent1"/>
            </a:solidFill>
            <a:ln w="9525" cap="flat" cmpd="sng" algn="ctr">
              <a:solidFill>
                <a:schemeClr val="tx1"/>
              </a:solidFill>
              <a:prstDash val="solid"/>
              <a:round/>
              <a:headEnd type="none"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8" name="Straight Arrow Connector 267"/>
            <p:cNvCxnSpPr/>
            <p:nvPr/>
          </p:nvCxnSpPr>
          <p:spPr bwMode="auto">
            <a:xfrm>
              <a:off x="6709094" y="6586016"/>
              <a:ext cx="2044287" cy="0"/>
            </a:xfrm>
            <a:prstGeom prst="straightConnector1">
              <a:avLst/>
            </a:prstGeom>
            <a:solidFill>
              <a:schemeClr val="accent1"/>
            </a:solidFill>
            <a:ln w="9525" cap="flat" cmpd="sng" algn="ctr">
              <a:solidFill>
                <a:schemeClr val="tx1"/>
              </a:solidFill>
              <a:prstDash val="solid"/>
              <a:round/>
              <a:headEnd type="none"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9" name="Straight Arrow Connector 268"/>
            <p:cNvCxnSpPr/>
            <p:nvPr/>
          </p:nvCxnSpPr>
          <p:spPr bwMode="auto">
            <a:xfrm flipH="1">
              <a:off x="5705244" y="6586016"/>
              <a:ext cx="969461" cy="0"/>
            </a:xfrm>
            <a:prstGeom prst="straightConnector1">
              <a:avLst/>
            </a:prstGeom>
            <a:solidFill>
              <a:schemeClr val="accent1"/>
            </a:solidFill>
            <a:ln w="9525" cap="flat" cmpd="sng" algn="ctr">
              <a:solidFill>
                <a:schemeClr val="tx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Rectangle 56"/>
            <p:cNvSpPr>
              <a:spLocks noChangeArrowheads="1"/>
            </p:cNvSpPr>
            <p:nvPr/>
          </p:nvSpPr>
          <p:spPr bwMode="auto">
            <a:xfrm>
              <a:off x="5416900" y="9432056"/>
              <a:ext cx="25131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u="none" dirty="0">
                  <a:solidFill>
                    <a:srgbClr val="000000"/>
                  </a:solidFill>
                  <a:latin typeface="Arial Narrow" panose="020B0606020202030204" pitchFamily="34" charset="0"/>
                </a:rPr>
                <a:t>Value of effect statistic</a:t>
              </a:r>
              <a:endParaRPr lang="en-US" altLang="en-US" sz="2400" u="none" dirty="0"/>
            </a:p>
          </p:txBody>
        </p:sp>
      </p:grpSp>
      <p:grpSp>
        <p:nvGrpSpPr>
          <p:cNvPr id="45" name="Group 44"/>
          <p:cNvGrpSpPr/>
          <p:nvPr/>
        </p:nvGrpSpPr>
        <p:grpSpPr>
          <a:xfrm>
            <a:off x="7277231" y="6461513"/>
            <a:ext cx="4283206" cy="2418569"/>
            <a:chOff x="4455494" y="6965569"/>
            <a:chExt cx="4283206" cy="2418569"/>
          </a:xfrm>
        </p:grpSpPr>
        <p:sp>
          <p:nvSpPr>
            <p:cNvPr id="46" name="Freeform 169"/>
            <p:cNvSpPr>
              <a:spLocks/>
            </p:cNvSpPr>
            <p:nvPr/>
          </p:nvSpPr>
          <p:spPr bwMode="auto">
            <a:xfrm>
              <a:off x="4455494" y="6965569"/>
              <a:ext cx="4283206" cy="2418569"/>
            </a:xfrm>
            <a:custGeom>
              <a:avLst/>
              <a:gdLst>
                <a:gd name="T0" fmla="*/ 0 w 6688"/>
                <a:gd name="T1" fmla="*/ 3721 h 3721"/>
                <a:gd name="T2" fmla="*/ 1164 w 6688"/>
                <a:gd name="T3" fmla="*/ 3664 h 3721"/>
                <a:gd name="T4" fmla="*/ 1662 w 6688"/>
                <a:gd name="T5" fmla="*/ 3396 h 3721"/>
                <a:gd name="T6" fmla="*/ 2045 w 6688"/>
                <a:gd name="T7" fmla="*/ 2745 h 3721"/>
                <a:gd name="T8" fmla="*/ 2592 w 6688"/>
                <a:gd name="T9" fmla="*/ 1321 h 3721"/>
                <a:gd name="T10" fmla="*/ 2985 w 6688"/>
                <a:gd name="T11" fmla="*/ 217 h 3721"/>
                <a:gd name="T12" fmla="*/ 3232 w 6688"/>
                <a:gd name="T13" fmla="*/ 10 h 3721"/>
                <a:gd name="T14" fmla="*/ 3503 w 6688"/>
                <a:gd name="T15" fmla="*/ 217 h 3721"/>
                <a:gd name="T16" fmla="*/ 3943 w 6688"/>
                <a:gd name="T17" fmla="*/ 1251 h 3721"/>
                <a:gd name="T18" fmla="*/ 4596 w 6688"/>
                <a:gd name="T19" fmla="*/ 2860 h 3721"/>
                <a:gd name="T20" fmla="*/ 4999 w 6688"/>
                <a:gd name="T21" fmla="*/ 3434 h 3721"/>
                <a:gd name="T22" fmla="*/ 5535 w 6688"/>
                <a:gd name="T23" fmla="*/ 3664 h 3721"/>
                <a:gd name="T24" fmla="*/ 6688 w 6688"/>
                <a:gd name="T25" fmla="*/ 3712 h 3721"/>
                <a:gd name="connsiteX0" fmla="*/ 0 w 9934"/>
                <a:gd name="connsiteY0" fmla="*/ 9974 h 9974"/>
                <a:gd name="connsiteX1" fmla="*/ 1740 w 9934"/>
                <a:gd name="connsiteY1" fmla="*/ 9821 h 9974"/>
                <a:gd name="connsiteX2" fmla="*/ 2485 w 9934"/>
                <a:gd name="connsiteY2" fmla="*/ 9101 h 9974"/>
                <a:gd name="connsiteX3" fmla="*/ 3058 w 9934"/>
                <a:gd name="connsiteY3" fmla="*/ 7351 h 9974"/>
                <a:gd name="connsiteX4" fmla="*/ 3876 w 9934"/>
                <a:gd name="connsiteY4" fmla="*/ 3524 h 9974"/>
                <a:gd name="connsiteX5" fmla="*/ 4463 w 9934"/>
                <a:gd name="connsiteY5" fmla="*/ 557 h 9974"/>
                <a:gd name="connsiteX6" fmla="*/ 4833 w 9934"/>
                <a:gd name="connsiteY6" fmla="*/ 1 h 9974"/>
                <a:gd name="connsiteX7" fmla="*/ 5238 w 9934"/>
                <a:gd name="connsiteY7" fmla="*/ 557 h 9974"/>
                <a:gd name="connsiteX8" fmla="*/ 5896 w 9934"/>
                <a:gd name="connsiteY8" fmla="*/ 3336 h 9974"/>
                <a:gd name="connsiteX9" fmla="*/ 6872 w 9934"/>
                <a:gd name="connsiteY9" fmla="*/ 7660 h 9974"/>
                <a:gd name="connsiteX10" fmla="*/ 7475 w 9934"/>
                <a:gd name="connsiteY10" fmla="*/ 9203 h 9974"/>
                <a:gd name="connsiteX11" fmla="*/ 8276 w 9934"/>
                <a:gd name="connsiteY11" fmla="*/ 9821 h 9974"/>
                <a:gd name="connsiteX12" fmla="*/ 9934 w 9934"/>
                <a:gd name="connsiteY12" fmla="*/ 9891 h 9974"/>
                <a:gd name="connsiteX0" fmla="*/ 0 w 9967"/>
                <a:gd name="connsiteY0" fmla="*/ 10000 h 10036"/>
                <a:gd name="connsiteX1" fmla="*/ 1752 w 9967"/>
                <a:gd name="connsiteY1" fmla="*/ 9847 h 10036"/>
                <a:gd name="connsiteX2" fmla="*/ 2502 w 9967"/>
                <a:gd name="connsiteY2" fmla="*/ 9125 h 10036"/>
                <a:gd name="connsiteX3" fmla="*/ 3078 w 9967"/>
                <a:gd name="connsiteY3" fmla="*/ 7370 h 10036"/>
                <a:gd name="connsiteX4" fmla="*/ 3902 w 9967"/>
                <a:gd name="connsiteY4" fmla="*/ 3533 h 10036"/>
                <a:gd name="connsiteX5" fmla="*/ 4493 w 9967"/>
                <a:gd name="connsiteY5" fmla="*/ 558 h 10036"/>
                <a:gd name="connsiteX6" fmla="*/ 4865 w 9967"/>
                <a:gd name="connsiteY6" fmla="*/ 1 h 10036"/>
                <a:gd name="connsiteX7" fmla="*/ 5273 w 9967"/>
                <a:gd name="connsiteY7" fmla="*/ 558 h 10036"/>
                <a:gd name="connsiteX8" fmla="*/ 5935 w 9967"/>
                <a:gd name="connsiteY8" fmla="*/ 3345 h 10036"/>
                <a:gd name="connsiteX9" fmla="*/ 6918 w 9967"/>
                <a:gd name="connsiteY9" fmla="*/ 7680 h 10036"/>
                <a:gd name="connsiteX10" fmla="*/ 7525 w 9967"/>
                <a:gd name="connsiteY10" fmla="*/ 9227 h 10036"/>
                <a:gd name="connsiteX11" fmla="*/ 8331 w 9967"/>
                <a:gd name="connsiteY11" fmla="*/ 9847 h 10036"/>
                <a:gd name="connsiteX12" fmla="*/ 9967 w 9967"/>
                <a:gd name="connsiteY12" fmla="*/ 10036 h 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7" h="10036">
                  <a:moveTo>
                    <a:pt x="0" y="10000"/>
                  </a:moveTo>
                  <a:cubicBezTo>
                    <a:pt x="294" y="9984"/>
                    <a:pt x="1334" y="9992"/>
                    <a:pt x="1752" y="9847"/>
                  </a:cubicBezTo>
                  <a:cubicBezTo>
                    <a:pt x="2170" y="9698"/>
                    <a:pt x="2279" y="9537"/>
                    <a:pt x="2502" y="9125"/>
                  </a:cubicBezTo>
                  <a:cubicBezTo>
                    <a:pt x="2723" y="8712"/>
                    <a:pt x="2848" y="8300"/>
                    <a:pt x="3078" y="7370"/>
                  </a:cubicBezTo>
                  <a:cubicBezTo>
                    <a:pt x="3310" y="6441"/>
                    <a:pt x="3665" y="4670"/>
                    <a:pt x="3902" y="3533"/>
                  </a:cubicBezTo>
                  <a:cubicBezTo>
                    <a:pt x="4136" y="2399"/>
                    <a:pt x="4335" y="1143"/>
                    <a:pt x="4493" y="558"/>
                  </a:cubicBezTo>
                  <a:cubicBezTo>
                    <a:pt x="4651" y="-26"/>
                    <a:pt x="4806" y="1"/>
                    <a:pt x="4865" y="1"/>
                  </a:cubicBezTo>
                  <a:cubicBezTo>
                    <a:pt x="4921" y="1"/>
                    <a:pt x="5095" y="1"/>
                    <a:pt x="5273" y="558"/>
                  </a:cubicBezTo>
                  <a:cubicBezTo>
                    <a:pt x="5450" y="1119"/>
                    <a:pt x="5662" y="2160"/>
                    <a:pt x="5935" y="3345"/>
                  </a:cubicBezTo>
                  <a:cubicBezTo>
                    <a:pt x="6212" y="4530"/>
                    <a:pt x="6653" y="6699"/>
                    <a:pt x="6918" y="7680"/>
                  </a:cubicBezTo>
                  <a:cubicBezTo>
                    <a:pt x="7181" y="8661"/>
                    <a:pt x="7286" y="8866"/>
                    <a:pt x="7525" y="9227"/>
                  </a:cubicBezTo>
                  <a:cubicBezTo>
                    <a:pt x="7759" y="9588"/>
                    <a:pt x="7909" y="9728"/>
                    <a:pt x="8331" y="9847"/>
                  </a:cubicBezTo>
                  <a:cubicBezTo>
                    <a:pt x="8756" y="9968"/>
                    <a:pt x="9356" y="10006"/>
                    <a:pt x="9967" y="10036"/>
                  </a:cubicBezTo>
                </a:path>
              </a:pathLst>
            </a:custGeom>
            <a:solidFill>
              <a:srgbClr val="C9E5CA"/>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47" name="Rectangle 176"/>
            <p:cNvSpPr>
              <a:spLocks noChangeArrowheads="1"/>
            </p:cNvSpPr>
            <p:nvPr/>
          </p:nvSpPr>
          <p:spPr bwMode="auto">
            <a:xfrm>
              <a:off x="4686376" y="7378651"/>
              <a:ext cx="783868" cy="680186"/>
            </a:xfrm>
            <a:prstGeom prst="rect">
              <a:avLst/>
            </a:prstGeom>
            <a:noFill/>
            <a:ln>
              <a:noFill/>
            </a:ln>
            <a:extLst/>
          </p:spPr>
          <p:txBody>
            <a:bodyPr vert="horz" wrap="none" lIns="0" tIns="0" rIns="0" bIns="0" numCol="1" anchor="t" anchorCtr="0" compatLnSpc="1">
              <a:prstTxWarp prst="textNoShape">
                <a:avLst/>
              </a:prstTxWarp>
              <a:spAutoFit/>
            </a:bodyPr>
            <a:lstStyle/>
            <a:p>
              <a:pPr algn="r" eaLnBrk="0" hangingPunct="0">
                <a:lnSpc>
                  <a:spcPct val="85000"/>
                </a:lnSpc>
              </a:pPr>
              <a:r>
                <a:rPr lang="en-US" altLang="en-US" u="none" dirty="0" smtClean="0">
                  <a:solidFill>
                    <a:srgbClr val="000000"/>
                  </a:solidFill>
                  <a:latin typeface="Arial Narrow" panose="020B0606020202030204" pitchFamily="34" charset="0"/>
                </a:rPr>
                <a:t>area =</a:t>
              </a:r>
              <a:br>
                <a:rPr lang="en-US" altLang="en-US" u="none" dirty="0" smtClean="0">
                  <a:solidFill>
                    <a:srgbClr val="000000"/>
                  </a:solidFill>
                  <a:latin typeface="Arial Narrow" panose="020B0606020202030204" pitchFamily="34" charset="0"/>
                </a:rPr>
              </a:br>
              <a:r>
                <a:rPr lang="en-US" altLang="en-US" u="none" dirty="0" smtClean="0">
                  <a:solidFill>
                    <a:srgbClr val="000000"/>
                  </a:solidFill>
                  <a:latin typeface="Arial Narrow" panose="020B0606020202030204" pitchFamily="34" charset="0"/>
                </a:rPr>
                <a:t>53%</a:t>
              </a:r>
              <a:endParaRPr lang="en-US" altLang="en-US" u="none" dirty="0">
                <a:solidFill>
                  <a:srgbClr val="000000"/>
                </a:solidFill>
                <a:latin typeface="Arial Narrow" panose="020B0606020202030204" pitchFamily="34" charset="0"/>
              </a:endParaRPr>
            </a:p>
          </p:txBody>
        </p:sp>
        <p:cxnSp>
          <p:nvCxnSpPr>
            <p:cNvPr id="48" name="Straight Arrow Connector 47"/>
            <p:cNvCxnSpPr/>
            <p:nvPr/>
          </p:nvCxnSpPr>
          <p:spPr bwMode="auto">
            <a:xfrm>
              <a:off x="5454941" y="8009720"/>
              <a:ext cx="721200" cy="449051"/>
            </a:xfrm>
            <a:prstGeom prst="straightConnector1">
              <a:avLst/>
            </a:prstGeom>
            <a:solidFill>
              <a:schemeClr val="accent1"/>
            </a:solidFill>
            <a:ln w="12700" cap="flat" cmpd="sng" algn="ctr">
              <a:solidFill>
                <a:schemeClr val="tx1"/>
              </a:solidFill>
              <a:prstDash val="solid"/>
              <a:round/>
              <a:headEnd type="none" w="med" len="med"/>
              <a:tailEnd type="oval"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 name="Group 3"/>
          <p:cNvGrpSpPr/>
          <p:nvPr/>
        </p:nvGrpSpPr>
        <p:grpSpPr>
          <a:xfrm>
            <a:off x="483320" y="2475700"/>
            <a:ext cx="8058150" cy="1754322"/>
            <a:chOff x="483320" y="2634588"/>
            <a:chExt cx="8058150" cy="1754322"/>
          </a:xfrm>
        </p:grpSpPr>
        <p:pic>
          <p:nvPicPr>
            <p:cNvPr id="26" name="Picture 25"/>
            <p:cNvPicPr>
              <a:picLocks noChangeAspect="1"/>
            </p:cNvPicPr>
            <p:nvPr/>
          </p:nvPicPr>
          <p:blipFill>
            <a:blip r:embed="rId2"/>
            <a:stretch>
              <a:fillRect/>
            </a:stretch>
          </p:blipFill>
          <p:spPr>
            <a:xfrm>
              <a:off x="483320" y="3303060"/>
              <a:ext cx="8058150" cy="1085850"/>
            </a:xfrm>
            <a:prstGeom prst="rect">
              <a:avLst/>
            </a:prstGeom>
          </p:spPr>
        </p:pic>
        <p:pic>
          <p:nvPicPr>
            <p:cNvPr id="2" name="Picture 1"/>
            <p:cNvPicPr>
              <a:picLocks noChangeAspect="1"/>
            </p:cNvPicPr>
            <p:nvPr/>
          </p:nvPicPr>
          <p:blipFill rotWithShape="1">
            <a:blip r:embed="rId3"/>
            <a:srcRect t="1" r="16168" b="-1331"/>
            <a:stretch/>
          </p:blipFill>
          <p:spPr>
            <a:xfrm>
              <a:off x="526301" y="2634588"/>
              <a:ext cx="6835127" cy="676229"/>
            </a:xfrm>
            <a:prstGeom prst="rect">
              <a:avLst/>
            </a:prstGeom>
          </p:spPr>
        </p:pic>
      </p:grpSp>
      <p:grpSp>
        <p:nvGrpSpPr>
          <p:cNvPr id="7" name="Group 6"/>
          <p:cNvGrpSpPr/>
          <p:nvPr/>
        </p:nvGrpSpPr>
        <p:grpSpPr>
          <a:xfrm>
            <a:off x="8615345" y="6134156"/>
            <a:ext cx="2492674" cy="400110"/>
            <a:chOff x="5793608" y="6609184"/>
            <a:chExt cx="2492674" cy="400110"/>
          </a:xfrm>
        </p:grpSpPr>
        <p:sp>
          <p:nvSpPr>
            <p:cNvPr id="257" name="Line 175"/>
            <p:cNvSpPr>
              <a:spLocks noChangeShapeType="1"/>
            </p:cNvSpPr>
            <p:nvPr/>
          </p:nvSpPr>
          <p:spPr bwMode="auto">
            <a:xfrm>
              <a:off x="5793608" y="6810273"/>
              <a:ext cx="1504800" cy="0"/>
            </a:xfrm>
            <a:prstGeom prst="line">
              <a:avLst/>
            </a:prstGeom>
            <a:noFill/>
            <a:ln w="5238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258" name="Rectangle 233"/>
            <p:cNvSpPr>
              <a:spLocks noChangeArrowheads="1"/>
            </p:cNvSpPr>
            <p:nvPr/>
          </p:nvSpPr>
          <p:spPr bwMode="auto">
            <a:xfrm>
              <a:off x="7465544" y="6609184"/>
              <a:ext cx="8207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90%CI</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9" name="Group 8"/>
          <p:cNvGrpSpPr/>
          <p:nvPr/>
        </p:nvGrpSpPr>
        <p:grpSpPr>
          <a:xfrm>
            <a:off x="9490239" y="6527715"/>
            <a:ext cx="1781143" cy="2346973"/>
            <a:chOff x="6668502" y="7031771"/>
            <a:chExt cx="1781143" cy="2346973"/>
          </a:xfrm>
        </p:grpSpPr>
        <p:sp>
          <p:nvSpPr>
            <p:cNvPr id="250" name="Freeform 172"/>
            <p:cNvSpPr>
              <a:spLocks/>
            </p:cNvSpPr>
            <p:nvPr/>
          </p:nvSpPr>
          <p:spPr bwMode="auto">
            <a:xfrm>
              <a:off x="6668502" y="7031771"/>
              <a:ext cx="1781143" cy="2346973"/>
            </a:xfrm>
            <a:custGeom>
              <a:avLst/>
              <a:gdLst>
                <a:gd name="T0" fmla="*/ 0 w 1504"/>
                <a:gd name="T1" fmla="*/ 720 h 720"/>
                <a:gd name="T2" fmla="*/ 0 w 1504"/>
                <a:gd name="T3" fmla="*/ 0 h 720"/>
                <a:gd name="T4" fmla="*/ 187 w 1504"/>
                <a:gd name="T5" fmla="*/ 302 h 720"/>
                <a:gd name="T6" fmla="*/ 429 w 1504"/>
                <a:gd name="T7" fmla="*/ 503 h 720"/>
                <a:gd name="T8" fmla="*/ 721 w 1504"/>
                <a:gd name="T9" fmla="*/ 620 h 720"/>
                <a:gd name="T10" fmla="*/ 1504 w 1504"/>
                <a:gd name="T11" fmla="*/ 687 h 720"/>
                <a:gd name="connsiteX0" fmla="*/ 8333 w 18333"/>
                <a:gd name="connsiteY0" fmla="*/ 50612 h 50612"/>
                <a:gd name="connsiteX1" fmla="*/ 0 w 18333"/>
                <a:gd name="connsiteY1" fmla="*/ 0 h 50612"/>
                <a:gd name="connsiteX2" fmla="*/ 9576 w 18333"/>
                <a:gd name="connsiteY2" fmla="*/ 44806 h 50612"/>
                <a:gd name="connsiteX3" fmla="*/ 11185 w 18333"/>
                <a:gd name="connsiteY3" fmla="*/ 47598 h 50612"/>
                <a:gd name="connsiteX4" fmla="*/ 13127 w 18333"/>
                <a:gd name="connsiteY4" fmla="*/ 49223 h 50612"/>
                <a:gd name="connsiteX5" fmla="*/ 18333 w 18333"/>
                <a:gd name="connsiteY5" fmla="*/ 50154 h 50612"/>
                <a:gd name="connsiteX0" fmla="*/ 0 w 18922"/>
                <a:gd name="connsiteY0" fmla="*/ 50408 h 50408"/>
                <a:gd name="connsiteX1" fmla="*/ 589 w 18922"/>
                <a:gd name="connsiteY1" fmla="*/ 0 h 50408"/>
                <a:gd name="connsiteX2" fmla="*/ 10165 w 18922"/>
                <a:gd name="connsiteY2" fmla="*/ 44806 h 50408"/>
                <a:gd name="connsiteX3" fmla="*/ 11774 w 18922"/>
                <a:gd name="connsiteY3" fmla="*/ 47598 h 50408"/>
                <a:gd name="connsiteX4" fmla="*/ 13716 w 18922"/>
                <a:gd name="connsiteY4" fmla="*/ 49223 h 50408"/>
                <a:gd name="connsiteX5" fmla="*/ 18922 w 18922"/>
                <a:gd name="connsiteY5" fmla="*/ 50154 h 50408"/>
                <a:gd name="connsiteX0" fmla="*/ 0 w 18922"/>
                <a:gd name="connsiteY0" fmla="*/ 50408 h 50408"/>
                <a:gd name="connsiteX1" fmla="*/ 589 w 18922"/>
                <a:gd name="connsiteY1" fmla="*/ 0 h 50408"/>
                <a:gd name="connsiteX2" fmla="*/ 8144 w 18922"/>
                <a:gd name="connsiteY2" fmla="*/ 36470 h 50408"/>
                <a:gd name="connsiteX3" fmla="*/ 10165 w 18922"/>
                <a:gd name="connsiteY3" fmla="*/ 44806 h 50408"/>
                <a:gd name="connsiteX4" fmla="*/ 11774 w 18922"/>
                <a:gd name="connsiteY4" fmla="*/ 47598 h 50408"/>
                <a:gd name="connsiteX5" fmla="*/ 13716 w 18922"/>
                <a:gd name="connsiteY5" fmla="*/ 49223 h 50408"/>
                <a:gd name="connsiteX6" fmla="*/ 18922 w 18922"/>
                <a:gd name="connsiteY6" fmla="*/ 50154 h 50408"/>
                <a:gd name="connsiteX0" fmla="*/ 0 w 18922"/>
                <a:gd name="connsiteY0" fmla="*/ 50408 h 50408"/>
                <a:gd name="connsiteX1" fmla="*/ 589 w 18922"/>
                <a:gd name="connsiteY1" fmla="*/ 0 h 50408"/>
                <a:gd name="connsiteX2" fmla="*/ 2066 w 18922"/>
                <a:gd name="connsiteY2" fmla="*/ 6878 h 50408"/>
                <a:gd name="connsiteX3" fmla="*/ 8144 w 18922"/>
                <a:gd name="connsiteY3" fmla="*/ 36470 h 50408"/>
                <a:gd name="connsiteX4" fmla="*/ 10165 w 18922"/>
                <a:gd name="connsiteY4" fmla="*/ 44806 h 50408"/>
                <a:gd name="connsiteX5" fmla="*/ 11774 w 18922"/>
                <a:gd name="connsiteY5" fmla="*/ 47598 h 50408"/>
                <a:gd name="connsiteX6" fmla="*/ 13716 w 18922"/>
                <a:gd name="connsiteY6" fmla="*/ 49223 h 50408"/>
                <a:gd name="connsiteX7" fmla="*/ 18922 w 18922"/>
                <a:gd name="connsiteY7" fmla="*/ 50154 h 50408"/>
                <a:gd name="connsiteX0" fmla="*/ 0 w 18922"/>
                <a:gd name="connsiteY0" fmla="*/ 50408 h 50408"/>
                <a:gd name="connsiteX1" fmla="*/ 589 w 18922"/>
                <a:gd name="connsiteY1" fmla="*/ 0 h 50408"/>
                <a:gd name="connsiteX2" fmla="*/ 2458 w 18922"/>
                <a:gd name="connsiteY2" fmla="*/ 7286 h 50408"/>
                <a:gd name="connsiteX3" fmla="*/ 8144 w 18922"/>
                <a:gd name="connsiteY3" fmla="*/ 36470 h 50408"/>
                <a:gd name="connsiteX4" fmla="*/ 10165 w 18922"/>
                <a:gd name="connsiteY4" fmla="*/ 44806 h 50408"/>
                <a:gd name="connsiteX5" fmla="*/ 11774 w 18922"/>
                <a:gd name="connsiteY5" fmla="*/ 47598 h 50408"/>
                <a:gd name="connsiteX6" fmla="*/ 13716 w 18922"/>
                <a:gd name="connsiteY6" fmla="*/ 49223 h 50408"/>
                <a:gd name="connsiteX7" fmla="*/ 18922 w 18922"/>
                <a:gd name="connsiteY7" fmla="*/ 50154 h 50408"/>
                <a:gd name="connsiteX0" fmla="*/ 0 w 18726"/>
                <a:gd name="connsiteY0" fmla="*/ 50408 h 50408"/>
                <a:gd name="connsiteX1" fmla="*/ 393 w 18726"/>
                <a:gd name="connsiteY1" fmla="*/ 0 h 50408"/>
                <a:gd name="connsiteX2" fmla="*/ 2262 w 18726"/>
                <a:gd name="connsiteY2" fmla="*/ 7286 h 50408"/>
                <a:gd name="connsiteX3" fmla="*/ 7948 w 18726"/>
                <a:gd name="connsiteY3" fmla="*/ 36470 h 50408"/>
                <a:gd name="connsiteX4" fmla="*/ 9969 w 18726"/>
                <a:gd name="connsiteY4" fmla="*/ 44806 h 50408"/>
                <a:gd name="connsiteX5" fmla="*/ 11578 w 18726"/>
                <a:gd name="connsiteY5" fmla="*/ 47598 h 50408"/>
                <a:gd name="connsiteX6" fmla="*/ 13520 w 18726"/>
                <a:gd name="connsiteY6" fmla="*/ 49223 h 50408"/>
                <a:gd name="connsiteX7" fmla="*/ 18726 w 18726"/>
                <a:gd name="connsiteY7" fmla="*/ 50154 h 50408"/>
                <a:gd name="connsiteX0" fmla="*/ 0 w 18628"/>
                <a:gd name="connsiteY0" fmla="*/ 50612 h 50612"/>
                <a:gd name="connsiteX1" fmla="*/ 295 w 18628"/>
                <a:gd name="connsiteY1" fmla="*/ 0 h 50612"/>
                <a:gd name="connsiteX2" fmla="*/ 2164 w 18628"/>
                <a:gd name="connsiteY2" fmla="*/ 7286 h 50612"/>
                <a:gd name="connsiteX3" fmla="*/ 7850 w 18628"/>
                <a:gd name="connsiteY3" fmla="*/ 36470 h 50612"/>
                <a:gd name="connsiteX4" fmla="*/ 9871 w 18628"/>
                <a:gd name="connsiteY4" fmla="*/ 44806 h 50612"/>
                <a:gd name="connsiteX5" fmla="*/ 11480 w 18628"/>
                <a:gd name="connsiteY5" fmla="*/ 47598 h 50612"/>
                <a:gd name="connsiteX6" fmla="*/ 13422 w 18628"/>
                <a:gd name="connsiteY6" fmla="*/ 49223 h 50612"/>
                <a:gd name="connsiteX7" fmla="*/ 18628 w 18628"/>
                <a:gd name="connsiteY7" fmla="*/ 50154 h 50612"/>
                <a:gd name="connsiteX0" fmla="*/ 0 w 18550"/>
                <a:gd name="connsiteY0" fmla="*/ 50449 h 50449"/>
                <a:gd name="connsiteX1" fmla="*/ 217 w 18550"/>
                <a:gd name="connsiteY1" fmla="*/ 0 h 50449"/>
                <a:gd name="connsiteX2" fmla="*/ 2086 w 18550"/>
                <a:gd name="connsiteY2" fmla="*/ 7286 h 50449"/>
                <a:gd name="connsiteX3" fmla="*/ 7772 w 18550"/>
                <a:gd name="connsiteY3" fmla="*/ 36470 h 50449"/>
                <a:gd name="connsiteX4" fmla="*/ 9793 w 18550"/>
                <a:gd name="connsiteY4" fmla="*/ 44806 h 50449"/>
                <a:gd name="connsiteX5" fmla="*/ 11402 w 18550"/>
                <a:gd name="connsiteY5" fmla="*/ 47598 h 50449"/>
                <a:gd name="connsiteX6" fmla="*/ 13344 w 18550"/>
                <a:gd name="connsiteY6" fmla="*/ 49223 h 50449"/>
                <a:gd name="connsiteX7" fmla="*/ 18550 w 18550"/>
                <a:gd name="connsiteY7" fmla="*/ 50154 h 50449"/>
                <a:gd name="connsiteX0" fmla="*/ 0 w 18472"/>
                <a:gd name="connsiteY0" fmla="*/ 50286 h 50286"/>
                <a:gd name="connsiteX1" fmla="*/ 139 w 18472"/>
                <a:gd name="connsiteY1" fmla="*/ 0 h 50286"/>
                <a:gd name="connsiteX2" fmla="*/ 2008 w 18472"/>
                <a:gd name="connsiteY2" fmla="*/ 7286 h 50286"/>
                <a:gd name="connsiteX3" fmla="*/ 7694 w 18472"/>
                <a:gd name="connsiteY3" fmla="*/ 36470 h 50286"/>
                <a:gd name="connsiteX4" fmla="*/ 9715 w 18472"/>
                <a:gd name="connsiteY4" fmla="*/ 44806 h 50286"/>
                <a:gd name="connsiteX5" fmla="*/ 11324 w 18472"/>
                <a:gd name="connsiteY5" fmla="*/ 47598 h 50286"/>
                <a:gd name="connsiteX6" fmla="*/ 13266 w 18472"/>
                <a:gd name="connsiteY6" fmla="*/ 49223 h 50286"/>
                <a:gd name="connsiteX7" fmla="*/ 18472 w 18472"/>
                <a:gd name="connsiteY7" fmla="*/ 50154 h 50286"/>
                <a:gd name="connsiteX0" fmla="*/ 18 w 18333"/>
                <a:gd name="connsiteY0" fmla="*/ 50286 h 50286"/>
                <a:gd name="connsiteX1" fmla="*/ 0 w 18333"/>
                <a:gd name="connsiteY1" fmla="*/ 0 h 50286"/>
                <a:gd name="connsiteX2" fmla="*/ 1869 w 18333"/>
                <a:gd name="connsiteY2" fmla="*/ 7286 h 50286"/>
                <a:gd name="connsiteX3" fmla="*/ 7555 w 18333"/>
                <a:gd name="connsiteY3" fmla="*/ 36470 h 50286"/>
                <a:gd name="connsiteX4" fmla="*/ 9576 w 18333"/>
                <a:gd name="connsiteY4" fmla="*/ 44806 h 50286"/>
                <a:gd name="connsiteX5" fmla="*/ 11185 w 18333"/>
                <a:gd name="connsiteY5" fmla="*/ 47598 h 50286"/>
                <a:gd name="connsiteX6" fmla="*/ 13127 w 18333"/>
                <a:gd name="connsiteY6" fmla="*/ 49223 h 50286"/>
                <a:gd name="connsiteX7" fmla="*/ 18333 w 18333"/>
                <a:gd name="connsiteY7" fmla="*/ 50154 h 50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333" h="50286">
                  <a:moveTo>
                    <a:pt x="18" y="50286"/>
                  </a:moveTo>
                  <a:cubicBezTo>
                    <a:pt x="18" y="46953"/>
                    <a:pt x="0" y="3333"/>
                    <a:pt x="0" y="0"/>
                  </a:cubicBezTo>
                  <a:lnTo>
                    <a:pt x="1869" y="7286"/>
                  </a:lnTo>
                  <a:lnTo>
                    <a:pt x="7555" y="36470"/>
                  </a:lnTo>
                  <a:lnTo>
                    <a:pt x="9576" y="44806"/>
                  </a:lnTo>
                  <a:lnTo>
                    <a:pt x="11185" y="47598"/>
                  </a:lnTo>
                  <a:lnTo>
                    <a:pt x="13127" y="49223"/>
                  </a:lnTo>
                  <a:lnTo>
                    <a:pt x="18333" y="50154"/>
                  </a:lnTo>
                </a:path>
              </a:pathLst>
            </a:custGeom>
            <a:solidFill>
              <a:srgbClr val="FFCC9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61" name="Rectangle 176"/>
            <p:cNvSpPr>
              <a:spLocks noChangeArrowheads="1"/>
            </p:cNvSpPr>
            <p:nvPr/>
          </p:nvSpPr>
          <p:spPr bwMode="auto">
            <a:xfrm>
              <a:off x="7545772" y="7854131"/>
              <a:ext cx="783868" cy="680186"/>
            </a:xfrm>
            <a:prstGeom prst="rect">
              <a:avLst/>
            </a:prstGeom>
            <a:noFill/>
            <a:ln>
              <a:noFill/>
            </a:ln>
            <a:extLst/>
          </p:spPr>
          <p:txBody>
            <a:bodyPr vert="horz" wrap="none" lIns="0" tIns="0" rIns="0" bIns="0" numCol="1" anchor="t" anchorCtr="0" compatLnSpc="1">
              <a:prstTxWarp prst="textNoShape">
                <a:avLst/>
              </a:prstTxWarp>
              <a:spAutoFit/>
            </a:bodyPr>
            <a:lstStyle/>
            <a:p>
              <a:pPr eaLnBrk="0" hangingPunct="0">
                <a:lnSpc>
                  <a:spcPct val="85000"/>
                </a:lnSpc>
              </a:pPr>
              <a:r>
                <a:rPr lang="en-US" altLang="en-US" u="none" dirty="0" smtClean="0">
                  <a:solidFill>
                    <a:srgbClr val="000000"/>
                  </a:solidFill>
                  <a:latin typeface="Arial Narrow" panose="020B0606020202030204" pitchFamily="34" charset="0"/>
                </a:rPr>
                <a:t>area =</a:t>
              </a:r>
              <a:br>
                <a:rPr lang="en-US" altLang="en-US" u="none" dirty="0" smtClean="0">
                  <a:solidFill>
                    <a:srgbClr val="000000"/>
                  </a:solidFill>
                  <a:latin typeface="Arial Narrow" panose="020B0606020202030204" pitchFamily="34" charset="0"/>
                </a:rPr>
              </a:br>
              <a:r>
                <a:rPr lang="en-US" altLang="en-US" u="none" dirty="0" smtClean="0">
                  <a:solidFill>
                    <a:srgbClr val="000000"/>
                  </a:solidFill>
                  <a:latin typeface="Arial Narrow" panose="020B0606020202030204" pitchFamily="34" charset="0"/>
                </a:rPr>
                <a:t>44%</a:t>
              </a:r>
              <a:endParaRPr lang="en-US" altLang="en-US" u="none" dirty="0">
                <a:solidFill>
                  <a:srgbClr val="000000"/>
                </a:solidFill>
                <a:latin typeface="Arial Narrow" panose="020B0606020202030204" pitchFamily="34" charset="0"/>
              </a:endParaRPr>
            </a:p>
          </p:txBody>
        </p:sp>
        <p:cxnSp>
          <p:nvCxnSpPr>
            <p:cNvPr id="263" name="Straight Arrow Connector 262"/>
            <p:cNvCxnSpPr/>
            <p:nvPr/>
          </p:nvCxnSpPr>
          <p:spPr bwMode="auto">
            <a:xfrm flipH="1">
              <a:off x="6965211" y="8361929"/>
              <a:ext cx="463862" cy="288821"/>
            </a:xfrm>
            <a:prstGeom prst="straightConnector1">
              <a:avLst/>
            </a:prstGeom>
            <a:solidFill>
              <a:schemeClr val="accent1"/>
            </a:solidFill>
            <a:ln w="12700" cap="flat" cmpd="sng" algn="ctr">
              <a:solidFill>
                <a:schemeClr val="tx1"/>
              </a:solidFill>
              <a:prstDash val="solid"/>
              <a:round/>
              <a:headEnd type="none" w="med" len="med"/>
              <a:tailEnd type="oval"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 name="Group 7"/>
          <p:cNvGrpSpPr/>
          <p:nvPr/>
        </p:nvGrpSpPr>
        <p:grpSpPr>
          <a:xfrm>
            <a:off x="7334953" y="7850593"/>
            <a:ext cx="1181770" cy="1021682"/>
            <a:chOff x="4513216" y="8354649"/>
            <a:chExt cx="1181770" cy="1021682"/>
          </a:xfrm>
        </p:grpSpPr>
        <p:sp>
          <p:nvSpPr>
            <p:cNvPr id="249" name="Freeform 171"/>
            <p:cNvSpPr>
              <a:spLocks/>
            </p:cNvSpPr>
            <p:nvPr/>
          </p:nvSpPr>
          <p:spPr bwMode="auto">
            <a:xfrm>
              <a:off x="4714258" y="8939934"/>
              <a:ext cx="980728" cy="436397"/>
            </a:xfrm>
            <a:custGeom>
              <a:avLst/>
              <a:gdLst>
                <a:gd name="T0" fmla="*/ 1504 w 1504"/>
                <a:gd name="T1" fmla="*/ 704 h 704"/>
                <a:gd name="T2" fmla="*/ 1504 w 1504"/>
                <a:gd name="T3" fmla="*/ 0 h 704"/>
                <a:gd name="T4" fmla="*/ 1318 w 1504"/>
                <a:gd name="T5" fmla="*/ 295 h 704"/>
                <a:gd name="T6" fmla="*/ 1076 w 1504"/>
                <a:gd name="T7" fmla="*/ 492 h 704"/>
                <a:gd name="T8" fmla="*/ 784 w 1504"/>
                <a:gd name="T9" fmla="*/ 606 h 704"/>
                <a:gd name="T10" fmla="*/ 0 w 1504"/>
                <a:gd name="T11" fmla="*/ 672 h 704"/>
                <a:gd name="connsiteX0" fmla="*/ 10078 w 10078"/>
                <a:gd name="connsiteY0" fmla="*/ 9500 h 9545"/>
                <a:gd name="connsiteX1" fmla="*/ 10000 w 10078"/>
                <a:gd name="connsiteY1" fmla="*/ 0 h 9545"/>
                <a:gd name="connsiteX2" fmla="*/ 8763 w 10078"/>
                <a:gd name="connsiteY2" fmla="*/ 4190 h 9545"/>
                <a:gd name="connsiteX3" fmla="*/ 7154 w 10078"/>
                <a:gd name="connsiteY3" fmla="*/ 6989 h 9545"/>
                <a:gd name="connsiteX4" fmla="*/ 5213 w 10078"/>
                <a:gd name="connsiteY4" fmla="*/ 8608 h 9545"/>
                <a:gd name="connsiteX5" fmla="*/ 0 w 10078"/>
                <a:gd name="connsiteY5" fmla="*/ 9545 h 9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78" h="9545">
                  <a:moveTo>
                    <a:pt x="10078" y="9500"/>
                  </a:moveTo>
                  <a:cubicBezTo>
                    <a:pt x="10078" y="6176"/>
                    <a:pt x="10000" y="3338"/>
                    <a:pt x="10000" y="0"/>
                  </a:cubicBezTo>
                  <a:lnTo>
                    <a:pt x="8763" y="4190"/>
                  </a:lnTo>
                  <a:lnTo>
                    <a:pt x="7154" y="6989"/>
                  </a:lnTo>
                  <a:lnTo>
                    <a:pt x="5213" y="8608"/>
                  </a:lnTo>
                  <a:lnTo>
                    <a:pt x="0" y="9545"/>
                  </a:lnTo>
                </a:path>
              </a:pathLst>
            </a:custGeom>
            <a:solidFill>
              <a:srgbClr val="D9AAE4"/>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cxnSp>
          <p:nvCxnSpPr>
            <p:cNvPr id="262" name="Straight Arrow Connector 261"/>
            <p:cNvCxnSpPr/>
            <p:nvPr/>
          </p:nvCxnSpPr>
          <p:spPr bwMode="auto">
            <a:xfrm>
              <a:off x="5197268" y="9033136"/>
              <a:ext cx="374709" cy="233310"/>
            </a:xfrm>
            <a:prstGeom prst="straightConnector1">
              <a:avLst/>
            </a:prstGeom>
            <a:solidFill>
              <a:schemeClr val="accent1"/>
            </a:solidFill>
            <a:ln w="12700" cap="flat" cmpd="sng" algn="ctr">
              <a:solidFill>
                <a:schemeClr val="tx1"/>
              </a:solidFill>
              <a:prstDash val="solid"/>
              <a:round/>
              <a:headEnd type="none" w="med" len="med"/>
              <a:tailEnd type="oval"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0" name="Rectangle 176"/>
            <p:cNvSpPr>
              <a:spLocks noChangeArrowheads="1"/>
            </p:cNvSpPr>
            <p:nvPr/>
          </p:nvSpPr>
          <p:spPr bwMode="auto">
            <a:xfrm>
              <a:off x="4513216" y="8354649"/>
              <a:ext cx="783868" cy="680186"/>
            </a:xfrm>
            <a:prstGeom prst="rect">
              <a:avLst/>
            </a:prstGeom>
            <a:noFill/>
            <a:ln>
              <a:noFill/>
            </a:ln>
            <a:extLst/>
          </p:spPr>
          <p:txBody>
            <a:bodyPr vert="horz" wrap="none" lIns="0" tIns="0" rIns="0" bIns="0" numCol="1" anchor="t" anchorCtr="0" compatLnSpc="1">
              <a:prstTxWarp prst="textNoShape">
                <a:avLst/>
              </a:prstTxWarp>
              <a:spAutoFit/>
            </a:bodyPr>
            <a:lstStyle/>
            <a:p>
              <a:pPr algn="r" eaLnBrk="0" hangingPunct="0">
                <a:lnSpc>
                  <a:spcPct val="85000"/>
                </a:lnSpc>
              </a:pPr>
              <a:r>
                <a:rPr lang="en-US" altLang="en-US" u="none" dirty="0" smtClean="0">
                  <a:solidFill>
                    <a:srgbClr val="000000"/>
                  </a:solidFill>
                  <a:latin typeface="Arial Narrow" panose="020B0606020202030204" pitchFamily="34" charset="0"/>
                </a:rPr>
                <a:t>area =</a:t>
              </a:r>
              <a:br>
                <a:rPr lang="en-US" altLang="en-US" u="none" dirty="0" smtClean="0">
                  <a:solidFill>
                    <a:srgbClr val="000000"/>
                  </a:solidFill>
                  <a:latin typeface="Arial Narrow" panose="020B0606020202030204" pitchFamily="34" charset="0"/>
                </a:rPr>
              </a:br>
              <a:r>
                <a:rPr lang="en-US" altLang="en-US" u="none" dirty="0" smtClean="0">
                  <a:solidFill>
                    <a:srgbClr val="000000"/>
                  </a:solidFill>
                  <a:latin typeface="Arial Narrow" panose="020B0606020202030204" pitchFamily="34" charset="0"/>
                </a:rPr>
                <a:t>3%</a:t>
              </a:r>
              <a:endParaRPr lang="en-US" altLang="en-US" u="none" dirty="0">
                <a:solidFill>
                  <a:srgbClr val="000000"/>
                </a:solidFill>
                <a:latin typeface="Arial Narrow" panose="020B0606020202030204" pitchFamily="34" charset="0"/>
              </a:endParaRPr>
            </a:p>
          </p:txBody>
        </p:sp>
      </p:grpSp>
      <p:grpSp>
        <p:nvGrpSpPr>
          <p:cNvPr id="5" name="Group 4"/>
          <p:cNvGrpSpPr/>
          <p:nvPr/>
        </p:nvGrpSpPr>
        <p:grpSpPr>
          <a:xfrm>
            <a:off x="7277231" y="6457572"/>
            <a:ext cx="5612898" cy="2429230"/>
            <a:chOff x="4455494" y="6961628"/>
            <a:chExt cx="5612898" cy="2429230"/>
          </a:xfrm>
        </p:grpSpPr>
        <p:sp>
          <p:nvSpPr>
            <p:cNvPr id="251" name="Freeform 173"/>
            <p:cNvSpPr>
              <a:spLocks/>
            </p:cNvSpPr>
            <p:nvPr/>
          </p:nvSpPr>
          <p:spPr bwMode="auto">
            <a:xfrm>
              <a:off x="4455494" y="6961628"/>
              <a:ext cx="4268977" cy="2429230"/>
            </a:xfrm>
            <a:custGeom>
              <a:avLst/>
              <a:gdLst>
                <a:gd name="T0" fmla="*/ 0 w 2725"/>
                <a:gd name="T1" fmla="*/ 1529 h 1529"/>
                <a:gd name="T2" fmla="*/ 474 w 2725"/>
                <a:gd name="T3" fmla="*/ 1506 h 1529"/>
                <a:gd name="T4" fmla="*/ 677 w 2725"/>
                <a:gd name="T5" fmla="*/ 1396 h 1529"/>
                <a:gd name="T6" fmla="*/ 833 w 2725"/>
                <a:gd name="T7" fmla="*/ 1128 h 1529"/>
                <a:gd name="T8" fmla="*/ 1056 w 2725"/>
                <a:gd name="T9" fmla="*/ 543 h 1529"/>
                <a:gd name="T10" fmla="*/ 1216 w 2725"/>
                <a:gd name="T11" fmla="*/ 90 h 1529"/>
                <a:gd name="T12" fmla="*/ 1317 w 2725"/>
                <a:gd name="T13" fmla="*/ 4 h 1529"/>
                <a:gd name="T14" fmla="*/ 1427 w 2725"/>
                <a:gd name="T15" fmla="*/ 90 h 1529"/>
                <a:gd name="T16" fmla="*/ 1606 w 2725"/>
                <a:gd name="T17" fmla="*/ 514 h 1529"/>
                <a:gd name="T18" fmla="*/ 1873 w 2725"/>
                <a:gd name="T19" fmla="*/ 1175 h 1529"/>
                <a:gd name="T20" fmla="*/ 2037 w 2725"/>
                <a:gd name="T21" fmla="*/ 1411 h 1529"/>
                <a:gd name="T22" fmla="*/ 2255 w 2725"/>
                <a:gd name="T23" fmla="*/ 1506 h 1529"/>
                <a:gd name="T24" fmla="*/ 2725 w 2725"/>
                <a:gd name="T25" fmla="*/ 1525 h 1529"/>
                <a:gd name="connsiteX0" fmla="*/ 0 w 9901"/>
                <a:gd name="connsiteY0" fmla="*/ 9975 h 10008"/>
                <a:gd name="connsiteX1" fmla="*/ 1739 w 9901"/>
                <a:gd name="connsiteY1" fmla="*/ 9825 h 10008"/>
                <a:gd name="connsiteX2" fmla="*/ 2484 w 9901"/>
                <a:gd name="connsiteY2" fmla="*/ 9105 h 10008"/>
                <a:gd name="connsiteX3" fmla="*/ 3057 w 9901"/>
                <a:gd name="connsiteY3" fmla="*/ 7352 h 10008"/>
                <a:gd name="connsiteX4" fmla="*/ 3875 w 9901"/>
                <a:gd name="connsiteY4" fmla="*/ 3526 h 10008"/>
                <a:gd name="connsiteX5" fmla="*/ 4462 w 9901"/>
                <a:gd name="connsiteY5" fmla="*/ 564 h 10008"/>
                <a:gd name="connsiteX6" fmla="*/ 4833 w 9901"/>
                <a:gd name="connsiteY6" fmla="*/ 1 h 10008"/>
                <a:gd name="connsiteX7" fmla="*/ 5237 w 9901"/>
                <a:gd name="connsiteY7" fmla="*/ 564 h 10008"/>
                <a:gd name="connsiteX8" fmla="*/ 5894 w 9901"/>
                <a:gd name="connsiteY8" fmla="*/ 3337 h 10008"/>
                <a:gd name="connsiteX9" fmla="*/ 6873 w 9901"/>
                <a:gd name="connsiteY9" fmla="*/ 7660 h 10008"/>
                <a:gd name="connsiteX10" fmla="*/ 7475 w 9901"/>
                <a:gd name="connsiteY10" fmla="*/ 9203 h 10008"/>
                <a:gd name="connsiteX11" fmla="*/ 8275 w 9901"/>
                <a:gd name="connsiteY11" fmla="*/ 9825 h 10008"/>
                <a:gd name="connsiteX12" fmla="*/ 9901 w 9901"/>
                <a:gd name="connsiteY12" fmla="*/ 10008 h 10008"/>
                <a:gd name="connsiteX0" fmla="*/ 0 w 9967"/>
                <a:gd name="connsiteY0" fmla="*/ 9967 h 10000"/>
                <a:gd name="connsiteX1" fmla="*/ 1756 w 9967"/>
                <a:gd name="connsiteY1" fmla="*/ 9817 h 10000"/>
                <a:gd name="connsiteX2" fmla="*/ 2509 w 9967"/>
                <a:gd name="connsiteY2" fmla="*/ 9098 h 10000"/>
                <a:gd name="connsiteX3" fmla="*/ 3088 w 9967"/>
                <a:gd name="connsiteY3" fmla="*/ 7346 h 10000"/>
                <a:gd name="connsiteX4" fmla="*/ 3914 w 9967"/>
                <a:gd name="connsiteY4" fmla="*/ 3523 h 10000"/>
                <a:gd name="connsiteX5" fmla="*/ 4507 w 9967"/>
                <a:gd name="connsiteY5" fmla="*/ 564 h 10000"/>
                <a:gd name="connsiteX6" fmla="*/ 4881 w 9967"/>
                <a:gd name="connsiteY6" fmla="*/ 1 h 10000"/>
                <a:gd name="connsiteX7" fmla="*/ 5289 w 9967"/>
                <a:gd name="connsiteY7" fmla="*/ 564 h 10000"/>
                <a:gd name="connsiteX8" fmla="*/ 5953 w 9967"/>
                <a:gd name="connsiteY8" fmla="*/ 3334 h 10000"/>
                <a:gd name="connsiteX9" fmla="*/ 6942 w 9967"/>
                <a:gd name="connsiteY9" fmla="*/ 7654 h 10000"/>
                <a:gd name="connsiteX10" fmla="*/ 7550 w 9967"/>
                <a:gd name="connsiteY10" fmla="*/ 9196 h 10000"/>
                <a:gd name="connsiteX11" fmla="*/ 8358 w 9967"/>
                <a:gd name="connsiteY11" fmla="*/ 9817 h 10000"/>
                <a:gd name="connsiteX12" fmla="*/ 9967 w 9967"/>
                <a:gd name="connsiteY12"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7" h="10000">
                  <a:moveTo>
                    <a:pt x="0" y="9967"/>
                  </a:moveTo>
                  <a:cubicBezTo>
                    <a:pt x="293" y="9954"/>
                    <a:pt x="1338" y="9960"/>
                    <a:pt x="1756" y="9817"/>
                  </a:cubicBezTo>
                  <a:cubicBezTo>
                    <a:pt x="2176" y="9666"/>
                    <a:pt x="2287" y="9503"/>
                    <a:pt x="2509" y="9098"/>
                  </a:cubicBezTo>
                  <a:cubicBezTo>
                    <a:pt x="2732" y="8680"/>
                    <a:pt x="2857" y="8274"/>
                    <a:pt x="3088" y="7346"/>
                  </a:cubicBezTo>
                  <a:cubicBezTo>
                    <a:pt x="3321" y="6425"/>
                    <a:pt x="3676" y="4654"/>
                    <a:pt x="3914" y="3523"/>
                  </a:cubicBezTo>
                  <a:cubicBezTo>
                    <a:pt x="4151" y="2393"/>
                    <a:pt x="4348" y="1145"/>
                    <a:pt x="4507" y="564"/>
                  </a:cubicBezTo>
                  <a:cubicBezTo>
                    <a:pt x="4666" y="-25"/>
                    <a:pt x="4822" y="1"/>
                    <a:pt x="4881" y="1"/>
                  </a:cubicBezTo>
                  <a:cubicBezTo>
                    <a:pt x="4937" y="1"/>
                    <a:pt x="5112" y="1"/>
                    <a:pt x="5289" y="564"/>
                  </a:cubicBezTo>
                  <a:cubicBezTo>
                    <a:pt x="5467" y="1119"/>
                    <a:pt x="5682" y="2151"/>
                    <a:pt x="5953" y="3334"/>
                  </a:cubicBezTo>
                  <a:cubicBezTo>
                    <a:pt x="6231" y="4516"/>
                    <a:pt x="6675" y="6680"/>
                    <a:pt x="6942" y="7654"/>
                  </a:cubicBezTo>
                  <a:cubicBezTo>
                    <a:pt x="7205" y="8634"/>
                    <a:pt x="7309" y="8837"/>
                    <a:pt x="7550" y="9196"/>
                  </a:cubicBezTo>
                  <a:cubicBezTo>
                    <a:pt x="7783" y="9555"/>
                    <a:pt x="7936" y="9692"/>
                    <a:pt x="8358" y="9817"/>
                  </a:cubicBezTo>
                  <a:cubicBezTo>
                    <a:pt x="8784" y="9934"/>
                    <a:pt x="9352" y="9974"/>
                    <a:pt x="9967" y="10000"/>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37" name="Rectangle 233"/>
            <p:cNvSpPr>
              <a:spLocks noChangeArrowheads="1"/>
            </p:cNvSpPr>
            <p:nvPr/>
          </p:nvSpPr>
          <p:spPr bwMode="auto">
            <a:xfrm>
              <a:off x="7575722" y="7272905"/>
              <a:ext cx="2492670" cy="340093"/>
            </a:xfrm>
            <a:prstGeom prst="rect">
              <a:avLst/>
            </a:prstGeom>
            <a:noFill/>
            <a:ln>
              <a:noFill/>
            </a:ln>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85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sampling</a:t>
              </a:r>
              <a:r>
                <a:rPr kumimoji="0" lang="en-US" altLang="en-US" sz="2600" b="0" i="0" u="none" strike="noStrike" cap="none" normalizeH="0" dirty="0" smtClean="0">
                  <a:ln>
                    <a:noFill/>
                  </a:ln>
                  <a:solidFill>
                    <a:srgbClr val="000000"/>
                  </a:solidFill>
                  <a:effectLst/>
                  <a:latin typeface="Arial Narrow" panose="020B0606020202030204" pitchFamily="34" charset="0"/>
                </a:rPr>
                <a:t> distribution</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38" name="Straight Arrow Connector 37"/>
            <p:cNvCxnSpPr/>
            <p:nvPr/>
          </p:nvCxnSpPr>
          <p:spPr bwMode="auto">
            <a:xfrm flipH="1">
              <a:off x="7104124" y="7543245"/>
              <a:ext cx="366153" cy="22093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422344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up)">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left)">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left)">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up)">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wipe(up)">
                                      <p:cBhvr>
                                        <p:cTn id="52" dur="5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wipe(up)">
                                      <p:cBhvr>
                                        <p:cTn id="57" dur="500"/>
                                        <p:tgtEl>
                                          <p:spTgt spid="45"/>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23280" y="26012"/>
            <a:ext cx="12935806" cy="9698559"/>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a:lnSpc>
                <a:spcPct val="105000"/>
              </a:lnSpc>
            </a:pPr>
            <a:r>
              <a:rPr lang="en-US" dirty="0" smtClean="0"/>
              <a:t>The chances of substantial and trivial magnitudes can be expressed as numeric and qualitative probabilities.</a:t>
            </a:r>
          </a:p>
          <a:p>
            <a:pPr lvl="1">
              <a:lnSpc>
                <a:spcPct val="105000"/>
              </a:lnSpc>
            </a:pPr>
            <a:r>
              <a:rPr lang="en-US" dirty="0" smtClean="0"/>
              <a:t>A similar qualitative scale is used by the</a:t>
            </a:r>
            <a:br>
              <a:rPr lang="en-US" dirty="0" smtClean="0"/>
            </a:br>
            <a:r>
              <a:rPr lang="en-US" dirty="0" smtClean="0"/>
              <a:t>Intergovernmental Panel on Climate Change</a:t>
            </a:r>
            <a:br>
              <a:rPr lang="en-US" dirty="0" smtClean="0"/>
            </a:br>
            <a:r>
              <a:rPr lang="en-US" dirty="0" smtClean="0"/>
              <a:t>to communicate plain-language uncertainty </a:t>
            </a:r>
            <a:br>
              <a:rPr lang="en-US" dirty="0" smtClean="0"/>
            </a:br>
            <a:r>
              <a:rPr lang="en-US" dirty="0" smtClean="0"/>
              <a:t>in climate predictions to the public.</a:t>
            </a:r>
          </a:p>
          <a:p>
            <a:pPr>
              <a:lnSpc>
                <a:spcPct val="105000"/>
              </a:lnSpc>
            </a:pPr>
            <a:r>
              <a:rPr lang="en-US" dirty="0" smtClean="0"/>
              <a:t>The probabilities of substantial –ive and +ive </a:t>
            </a:r>
            <a:br>
              <a:rPr lang="en-US" dirty="0" smtClean="0"/>
            </a:br>
            <a:r>
              <a:rPr lang="en-US" dirty="0" smtClean="0"/>
              <a:t>are actually p values for tests of the hypotheses</a:t>
            </a:r>
            <a:br>
              <a:rPr lang="en-US" dirty="0" smtClean="0"/>
            </a:br>
            <a:r>
              <a:rPr lang="en-US" dirty="0" smtClean="0"/>
              <a:t> that the effect is substantially –ive and +ive.</a:t>
            </a:r>
          </a:p>
          <a:p>
            <a:pPr lvl="1">
              <a:lnSpc>
                <a:spcPct val="105000"/>
              </a:lnSpc>
            </a:pPr>
            <a:r>
              <a:rPr lang="en-US" dirty="0" smtClean="0"/>
              <a:t>Example: if the chance of –ive is 3%, p</a:t>
            </a:r>
            <a:r>
              <a:rPr lang="en-US" baseline="-25000" dirty="0" smtClean="0"/>
              <a:t>–</a:t>
            </a:r>
            <a:r>
              <a:rPr lang="en-US" dirty="0" smtClean="0"/>
              <a:t> = 0.03, </a:t>
            </a:r>
            <a:br>
              <a:rPr lang="en-US" dirty="0" smtClean="0"/>
            </a:br>
            <a:r>
              <a:rPr lang="en-US" dirty="0" smtClean="0"/>
              <a:t>so you reject the hypothesis that the effect is –ive at the 5% level (p</a:t>
            </a:r>
            <a:r>
              <a:rPr lang="en-US" baseline="-25000" dirty="0"/>
              <a:t>–</a:t>
            </a:r>
            <a:r>
              <a:rPr lang="en-US" dirty="0"/>
              <a:t> </a:t>
            </a:r>
            <a:r>
              <a:rPr lang="en-US" dirty="0" smtClean="0"/>
              <a:t>&lt; 0.05).</a:t>
            </a:r>
          </a:p>
          <a:p>
            <a:pPr>
              <a:lnSpc>
                <a:spcPct val="105000"/>
              </a:lnSpc>
            </a:pPr>
            <a:r>
              <a:rPr lang="en-US" dirty="0" smtClean="0"/>
              <a:t>And 1 minus these probabilities are actually the p values for the tests of the hypotheses that the effect is </a:t>
            </a:r>
            <a:r>
              <a:rPr lang="en-US" i="1" dirty="0" smtClean="0"/>
              <a:t>not</a:t>
            </a:r>
            <a:r>
              <a:rPr lang="en-US" dirty="0" smtClean="0"/>
              <a:t> substantially –ive and +ive.</a:t>
            </a:r>
          </a:p>
          <a:p>
            <a:pPr lvl="1">
              <a:lnSpc>
                <a:spcPct val="105000"/>
              </a:lnSpc>
            </a:pPr>
            <a:r>
              <a:rPr lang="en-US" dirty="0" smtClean="0"/>
              <a:t>Example: if the chance of +ive is 44%, p</a:t>
            </a:r>
            <a:r>
              <a:rPr lang="en-US" sz="4200" baseline="-25000" dirty="0" smtClean="0"/>
              <a:t>+</a:t>
            </a:r>
            <a:r>
              <a:rPr lang="en-US" dirty="0" smtClean="0"/>
              <a:t> = 0.44, so 1 - </a:t>
            </a:r>
            <a:r>
              <a:rPr lang="en-US" dirty="0"/>
              <a:t>p</a:t>
            </a:r>
            <a:r>
              <a:rPr lang="en-US" sz="3800" baseline="-25000" dirty="0"/>
              <a:t>+</a:t>
            </a:r>
            <a:r>
              <a:rPr lang="en-US" dirty="0"/>
              <a:t> = </a:t>
            </a:r>
            <a:r>
              <a:rPr lang="en-US" dirty="0" err="1" smtClean="0"/>
              <a:t>p</a:t>
            </a:r>
            <a:r>
              <a:rPr lang="en-US" baseline="-25000" dirty="0" err="1" smtClean="0"/>
              <a:t>N</a:t>
            </a:r>
            <a:r>
              <a:rPr lang="en-US" sz="3400" baseline="-25000" dirty="0" smtClean="0"/>
              <a:t>+</a:t>
            </a:r>
            <a:r>
              <a:rPr lang="en-US" dirty="0" smtClean="0"/>
              <a:t> = 0.56, so you can't reject the hypothesis that the effect is not substantially +ive.</a:t>
            </a:r>
          </a:p>
          <a:p>
            <a:pPr lvl="1">
              <a:lnSpc>
                <a:spcPct val="105000"/>
              </a:lnSpc>
            </a:pPr>
            <a:r>
              <a:rPr lang="en-US" dirty="0" smtClean="0"/>
              <a:t>But if the chance of +ive is 96</a:t>
            </a:r>
            <a:r>
              <a:rPr lang="en-US" dirty="0"/>
              <a:t>%, p</a:t>
            </a:r>
            <a:r>
              <a:rPr lang="en-US" sz="3800" baseline="-25000" dirty="0"/>
              <a:t>+</a:t>
            </a:r>
            <a:r>
              <a:rPr lang="en-US" dirty="0"/>
              <a:t> = </a:t>
            </a:r>
            <a:r>
              <a:rPr lang="en-US" dirty="0" smtClean="0"/>
              <a:t>0.96, </a:t>
            </a:r>
            <a:r>
              <a:rPr lang="en-US" dirty="0"/>
              <a:t>so 1 - p</a:t>
            </a:r>
            <a:r>
              <a:rPr lang="en-US" sz="3400" baseline="-25000" dirty="0"/>
              <a:t>+</a:t>
            </a:r>
            <a:r>
              <a:rPr lang="en-US" dirty="0"/>
              <a:t> = </a:t>
            </a:r>
            <a:r>
              <a:rPr lang="en-US" dirty="0" err="1"/>
              <a:t>p</a:t>
            </a:r>
            <a:r>
              <a:rPr lang="en-US" baseline="-25000" dirty="0" err="1"/>
              <a:t>N</a:t>
            </a:r>
            <a:r>
              <a:rPr lang="en-US" sz="3000" baseline="-25000" dirty="0"/>
              <a:t>+</a:t>
            </a:r>
            <a:r>
              <a:rPr lang="en-US" dirty="0"/>
              <a:t> = </a:t>
            </a:r>
            <a:r>
              <a:rPr lang="en-US" dirty="0" smtClean="0"/>
              <a:t>0.04, </a:t>
            </a:r>
            <a:r>
              <a:rPr lang="en-US" dirty="0"/>
              <a:t>so you </a:t>
            </a:r>
            <a:r>
              <a:rPr lang="en-US" i="1" dirty="0" smtClean="0"/>
              <a:t>can</a:t>
            </a:r>
            <a:r>
              <a:rPr lang="en-US" dirty="0" smtClean="0"/>
              <a:t> </a:t>
            </a:r>
            <a:r>
              <a:rPr lang="en-US" dirty="0"/>
              <a:t>reject the hypothesis that the effect is not substantially +</a:t>
            </a:r>
            <a:r>
              <a:rPr lang="en-US" dirty="0" smtClean="0"/>
              <a:t>ive, i.e., the effect is decisively +ive.</a:t>
            </a:r>
          </a:p>
          <a:p>
            <a:pPr>
              <a:lnSpc>
                <a:spcPct val="105000"/>
              </a:lnSpc>
            </a:pPr>
            <a:r>
              <a:rPr lang="en-US" dirty="0" smtClean="0"/>
              <a:t>It's easier to think about the probabilities </a:t>
            </a:r>
            <a:r>
              <a:rPr lang="en-US" i="1" dirty="0" smtClean="0"/>
              <a:t>for</a:t>
            </a:r>
            <a:r>
              <a:rPr lang="en-US" dirty="0" smtClean="0"/>
              <a:t> a magnitude than </a:t>
            </a:r>
            <a:r>
              <a:rPr lang="en-US" i="1" dirty="0" smtClean="0"/>
              <a:t>against</a:t>
            </a:r>
            <a:r>
              <a:rPr lang="en-US" dirty="0" smtClean="0"/>
              <a:t> a magnitude.</a:t>
            </a:r>
          </a:p>
          <a:p>
            <a:pPr>
              <a:lnSpc>
                <a:spcPct val="105000"/>
              </a:lnSpc>
            </a:pPr>
            <a:r>
              <a:rPr lang="en-US" dirty="0" smtClean="0"/>
              <a:t>So if an effect is </a:t>
            </a:r>
            <a:r>
              <a:rPr lang="en-US" i="1" dirty="0" smtClean="0"/>
              <a:t>very likely</a:t>
            </a:r>
            <a:r>
              <a:rPr lang="en-US" dirty="0" smtClean="0"/>
              <a:t> substantial, it is </a:t>
            </a:r>
            <a:r>
              <a:rPr lang="en-US" i="1" dirty="0" smtClean="0"/>
              <a:t>decisively</a:t>
            </a:r>
            <a:r>
              <a:rPr lang="en-US" dirty="0" smtClean="0"/>
              <a:t> substantial, in terms of an hypothesis test at the 5% level or in terms of coverage of a 90%CI.</a:t>
            </a:r>
          </a:p>
          <a:p>
            <a:pPr>
              <a:lnSpc>
                <a:spcPct val="105000"/>
              </a:lnSpc>
            </a:pPr>
            <a:endParaRPr lang="en-US" dirty="0" smtClean="0"/>
          </a:p>
        </p:txBody>
      </p:sp>
      <p:grpSp>
        <p:nvGrpSpPr>
          <p:cNvPr id="3" name="Group 2"/>
          <p:cNvGrpSpPr/>
          <p:nvPr/>
        </p:nvGrpSpPr>
        <p:grpSpPr>
          <a:xfrm>
            <a:off x="7468096" y="704528"/>
            <a:ext cx="1623780" cy="969252"/>
            <a:chOff x="7468096" y="704528"/>
            <a:chExt cx="1623780" cy="969252"/>
          </a:xfrm>
        </p:grpSpPr>
        <p:sp>
          <p:nvSpPr>
            <p:cNvPr id="7" name="TextBox 6"/>
            <p:cNvSpPr txBox="1"/>
            <p:nvPr/>
          </p:nvSpPr>
          <p:spPr>
            <a:xfrm>
              <a:off x="7468096" y="704528"/>
              <a:ext cx="1623780" cy="492443"/>
            </a:xfrm>
            <a:prstGeom prst="rect">
              <a:avLst/>
            </a:prstGeom>
            <a:solidFill>
              <a:srgbClr val="CBCBCB"/>
            </a:solidFill>
            <a:ln w="3175">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b="1" dirty="0"/>
                <a:t>Chances</a:t>
              </a:r>
              <a:endParaRPr lang="en-AU" b="1" dirty="0"/>
            </a:p>
          </p:txBody>
        </p:sp>
        <p:sp>
          <p:nvSpPr>
            <p:cNvPr id="11" name="TextBox 10"/>
            <p:cNvSpPr txBox="1"/>
            <p:nvPr/>
          </p:nvSpPr>
          <p:spPr>
            <a:xfrm>
              <a:off x="7468096" y="1181337"/>
              <a:ext cx="1623780" cy="492443"/>
            </a:xfrm>
            <a:prstGeom prst="rect">
              <a:avLst/>
            </a:prstGeom>
            <a:solidFill>
              <a:srgbClr val="FFCDCD"/>
            </a:solidFill>
            <a:ln w="3175">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&lt;0.5%</a:t>
              </a:r>
              <a:endParaRPr lang="en-AU" dirty="0"/>
            </a:p>
          </p:txBody>
        </p:sp>
      </p:grpSp>
      <p:sp>
        <p:nvSpPr>
          <p:cNvPr id="15" name="TextBox 14"/>
          <p:cNvSpPr txBox="1"/>
          <p:nvPr/>
        </p:nvSpPr>
        <p:spPr>
          <a:xfrm>
            <a:off x="7468096" y="1670201"/>
            <a:ext cx="1623780" cy="492443"/>
          </a:xfrm>
          <a:prstGeom prst="rect">
            <a:avLst/>
          </a:prstGeom>
          <a:solidFill>
            <a:srgbClr val="FFDAA3"/>
          </a:solidFill>
          <a:ln w="3175">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0.5-5%</a:t>
            </a:r>
            <a:endParaRPr lang="en-AU" dirty="0"/>
          </a:p>
        </p:txBody>
      </p:sp>
      <p:grpSp>
        <p:nvGrpSpPr>
          <p:cNvPr id="5" name="Group 4"/>
          <p:cNvGrpSpPr/>
          <p:nvPr/>
        </p:nvGrpSpPr>
        <p:grpSpPr>
          <a:xfrm>
            <a:off x="9091876" y="704528"/>
            <a:ext cx="1584176" cy="969252"/>
            <a:chOff x="9091876" y="704528"/>
            <a:chExt cx="1584176" cy="969252"/>
          </a:xfrm>
        </p:grpSpPr>
        <p:sp>
          <p:nvSpPr>
            <p:cNvPr id="4" name="TextBox 3"/>
            <p:cNvSpPr txBox="1"/>
            <p:nvPr/>
          </p:nvSpPr>
          <p:spPr>
            <a:xfrm>
              <a:off x="9091876" y="704528"/>
              <a:ext cx="1584176" cy="492443"/>
            </a:xfrm>
            <a:prstGeom prst="rect">
              <a:avLst/>
            </a:prstGeom>
            <a:solidFill>
              <a:srgbClr val="CBCBCB"/>
            </a:solidFill>
            <a:ln w="3175">
              <a:solidFill>
                <a:schemeClr val="bg1">
                  <a:lumMod val="65000"/>
                </a:schemeClr>
              </a:solidFill>
            </a:ln>
          </p:spPr>
          <p:txBody>
            <a:bodyPr wrap="square" rtlCol="0">
              <a:spAutoFit/>
            </a:bodyPr>
            <a:lstStyle/>
            <a:p>
              <a:r>
                <a:rPr lang="en-US" b="1" u="none" dirty="0" smtClean="0">
                  <a:latin typeface="+mn-lt"/>
                </a:rPr>
                <a:t>Probability</a:t>
              </a:r>
              <a:endParaRPr lang="en-AU" b="1" u="none" dirty="0">
                <a:latin typeface="+mn-lt"/>
              </a:endParaRPr>
            </a:p>
          </p:txBody>
        </p:sp>
        <p:sp>
          <p:nvSpPr>
            <p:cNvPr id="9" name="TextBox 8"/>
            <p:cNvSpPr txBox="1"/>
            <p:nvPr/>
          </p:nvSpPr>
          <p:spPr>
            <a:xfrm>
              <a:off x="9091876" y="1181337"/>
              <a:ext cx="1584176" cy="492443"/>
            </a:xfrm>
            <a:prstGeom prst="rect">
              <a:avLst/>
            </a:prstGeom>
            <a:solidFill>
              <a:srgbClr val="FFCDCD"/>
            </a:solidFill>
            <a:ln w="3175">
              <a:solidFill>
                <a:schemeClr val="bg1">
                  <a:lumMod val="65000"/>
                </a:schemeClr>
              </a:solidFill>
            </a:ln>
          </p:spPr>
          <p:txBody>
            <a:bodyPr wrap="square" rtlCol="0">
              <a:spAutoFit/>
            </a:bodyPr>
            <a:lstStyle/>
            <a:p>
              <a:r>
                <a:rPr lang="en-US" u="none" dirty="0" smtClean="0">
                  <a:latin typeface="+mn-lt"/>
                </a:rPr>
                <a:t>&lt;0.005</a:t>
              </a:r>
              <a:endParaRPr lang="en-AU" u="none" dirty="0">
                <a:latin typeface="+mn-lt"/>
              </a:endParaRPr>
            </a:p>
          </p:txBody>
        </p:sp>
      </p:grpSp>
      <p:sp>
        <p:nvSpPr>
          <p:cNvPr id="13" name="TextBox 12"/>
          <p:cNvSpPr txBox="1"/>
          <p:nvPr/>
        </p:nvSpPr>
        <p:spPr>
          <a:xfrm>
            <a:off x="9091876" y="1670201"/>
            <a:ext cx="1584176" cy="492443"/>
          </a:xfrm>
          <a:prstGeom prst="rect">
            <a:avLst/>
          </a:prstGeom>
          <a:solidFill>
            <a:srgbClr val="FFDAA3"/>
          </a:solidFill>
          <a:ln w="3175">
            <a:solidFill>
              <a:schemeClr val="bg1">
                <a:lumMod val="65000"/>
              </a:schemeClr>
            </a:solidFill>
          </a:ln>
        </p:spPr>
        <p:txBody>
          <a:bodyPr wrap="square" rtlCol="0">
            <a:spAutoFit/>
          </a:bodyPr>
          <a:lstStyle/>
          <a:p>
            <a:r>
              <a:rPr lang="en-US" u="none" dirty="0" smtClean="0">
                <a:latin typeface="+mn-lt"/>
              </a:rPr>
              <a:t>0.005-0.05</a:t>
            </a:r>
            <a:endParaRPr lang="en-AU" u="none" dirty="0">
              <a:latin typeface="+mn-lt"/>
            </a:endParaRPr>
          </a:p>
        </p:txBody>
      </p:sp>
      <p:grpSp>
        <p:nvGrpSpPr>
          <p:cNvPr id="6" name="Group 5"/>
          <p:cNvGrpSpPr/>
          <p:nvPr/>
        </p:nvGrpSpPr>
        <p:grpSpPr>
          <a:xfrm>
            <a:off x="10676052" y="704528"/>
            <a:ext cx="1760596" cy="969252"/>
            <a:chOff x="10676052" y="704528"/>
            <a:chExt cx="1760596" cy="969252"/>
          </a:xfrm>
        </p:grpSpPr>
        <p:sp>
          <p:nvSpPr>
            <p:cNvPr id="8" name="TextBox 7"/>
            <p:cNvSpPr txBox="1"/>
            <p:nvPr/>
          </p:nvSpPr>
          <p:spPr>
            <a:xfrm>
              <a:off x="10676052" y="704528"/>
              <a:ext cx="1760596" cy="492443"/>
            </a:xfrm>
            <a:prstGeom prst="rect">
              <a:avLst/>
            </a:prstGeom>
            <a:solidFill>
              <a:srgbClr val="CBCBCB"/>
            </a:solidFill>
            <a:ln w="3175">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b="1" dirty="0" smtClean="0"/>
                <a:t>Qualitative</a:t>
              </a:r>
              <a:endParaRPr lang="en-AU" b="1" dirty="0"/>
            </a:p>
          </p:txBody>
        </p:sp>
        <p:sp>
          <p:nvSpPr>
            <p:cNvPr id="12" name="TextBox 11"/>
            <p:cNvSpPr txBox="1"/>
            <p:nvPr/>
          </p:nvSpPr>
          <p:spPr>
            <a:xfrm>
              <a:off x="10676052" y="1181337"/>
              <a:ext cx="1760596" cy="492443"/>
            </a:xfrm>
            <a:prstGeom prst="rect">
              <a:avLst/>
            </a:prstGeom>
            <a:solidFill>
              <a:srgbClr val="FFCDCD"/>
            </a:solidFill>
            <a:ln w="3175">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most unlikely</a:t>
              </a:r>
              <a:endParaRPr lang="en-AU" dirty="0"/>
            </a:p>
          </p:txBody>
        </p:sp>
      </p:grpSp>
      <p:sp>
        <p:nvSpPr>
          <p:cNvPr id="16" name="TextBox 15"/>
          <p:cNvSpPr txBox="1"/>
          <p:nvPr/>
        </p:nvSpPr>
        <p:spPr>
          <a:xfrm>
            <a:off x="10676052" y="1670201"/>
            <a:ext cx="1760596" cy="492443"/>
          </a:xfrm>
          <a:prstGeom prst="rect">
            <a:avLst/>
          </a:prstGeom>
          <a:solidFill>
            <a:srgbClr val="FFDAA3"/>
          </a:solidFill>
          <a:ln w="3175">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very unlikely</a:t>
            </a:r>
            <a:endParaRPr lang="en-AU" dirty="0"/>
          </a:p>
        </p:txBody>
      </p:sp>
      <p:grpSp>
        <p:nvGrpSpPr>
          <p:cNvPr id="10" name="Group 9"/>
          <p:cNvGrpSpPr/>
          <p:nvPr/>
        </p:nvGrpSpPr>
        <p:grpSpPr>
          <a:xfrm>
            <a:off x="7468096" y="2159064"/>
            <a:ext cx="4968552" cy="492443"/>
            <a:chOff x="7468096" y="2159064"/>
            <a:chExt cx="4968552" cy="492443"/>
          </a:xfrm>
        </p:grpSpPr>
        <p:sp>
          <p:nvSpPr>
            <p:cNvPr id="17" name="TextBox 16"/>
            <p:cNvSpPr txBox="1"/>
            <p:nvPr/>
          </p:nvSpPr>
          <p:spPr>
            <a:xfrm>
              <a:off x="9091876" y="2159064"/>
              <a:ext cx="1584176" cy="492443"/>
            </a:xfrm>
            <a:prstGeom prst="rect">
              <a:avLst/>
            </a:prstGeom>
            <a:solidFill>
              <a:srgbClr val="FFFF66"/>
            </a:solidFill>
            <a:ln w="3175">
              <a:solidFill>
                <a:schemeClr val="bg1">
                  <a:lumMod val="65000"/>
                </a:schemeClr>
              </a:solidFill>
            </a:ln>
          </p:spPr>
          <p:txBody>
            <a:bodyPr wrap="square" rtlCol="0">
              <a:spAutoFit/>
            </a:bodyPr>
            <a:lstStyle/>
            <a:p>
              <a:r>
                <a:rPr lang="en-US" u="none" dirty="0" smtClean="0">
                  <a:latin typeface="+mn-lt"/>
                </a:rPr>
                <a:t>0.05-0.25</a:t>
              </a:r>
              <a:endParaRPr lang="en-AU" u="none" dirty="0">
                <a:latin typeface="+mn-lt"/>
              </a:endParaRPr>
            </a:p>
          </p:txBody>
        </p:sp>
        <p:sp>
          <p:nvSpPr>
            <p:cNvPr id="19" name="TextBox 18"/>
            <p:cNvSpPr txBox="1"/>
            <p:nvPr/>
          </p:nvSpPr>
          <p:spPr>
            <a:xfrm>
              <a:off x="7468096" y="2159064"/>
              <a:ext cx="1623780" cy="492443"/>
            </a:xfrm>
            <a:prstGeom prst="rect">
              <a:avLst/>
            </a:prstGeom>
            <a:solidFill>
              <a:srgbClr val="FFFF66"/>
            </a:solidFill>
            <a:ln w="3175">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5-25%</a:t>
              </a:r>
              <a:endParaRPr lang="en-AU" dirty="0"/>
            </a:p>
          </p:txBody>
        </p:sp>
        <p:sp>
          <p:nvSpPr>
            <p:cNvPr id="20" name="TextBox 19"/>
            <p:cNvSpPr txBox="1"/>
            <p:nvPr/>
          </p:nvSpPr>
          <p:spPr>
            <a:xfrm>
              <a:off x="10676052" y="2159064"/>
              <a:ext cx="1760596" cy="492443"/>
            </a:xfrm>
            <a:prstGeom prst="rect">
              <a:avLst/>
            </a:prstGeom>
            <a:solidFill>
              <a:srgbClr val="FFFF66"/>
            </a:solidFill>
            <a:ln w="3175">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unlikely</a:t>
              </a:r>
              <a:endParaRPr lang="en-AU" dirty="0"/>
            </a:p>
          </p:txBody>
        </p:sp>
      </p:grpSp>
      <p:grpSp>
        <p:nvGrpSpPr>
          <p:cNvPr id="14" name="Group 13"/>
          <p:cNvGrpSpPr/>
          <p:nvPr/>
        </p:nvGrpSpPr>
        <p:grpSpPr>
          <a:xfrm>
            <a:off x="7468096" y="2647928"/>
            <a:ext cx="4968552" cy="492443"/>
            <a:chOff x="7468096" y="2647928"/>
            <a:chExt cx="4968552" cy="492443"/>
          </a:xfrm>
        </p:grpSpPr>
        <p:sp>
          <p:nvSpPr>
            <p:cNvPr id="21" name="TextBox 20"/>
            <p:cNvSpPr txBox="1"/>
            <p:nvPr/>
          </p:nvSpPr>
          <p:spPr>
            <a:xfrm>
              <a:off x="9091876" y="2647928"/>
              <a:ext cx="1584176" cy="492443"/>
            </a:xfrm>
            <a:prstGeom prst="rect">
              <a:avLst/>
            </a:prstGeom>
            <a:solidFill>
              <a:srgbClr val="CCFFCC"/>
            </a:solidFill>
            <a:ln w="3175">
              <a:solidFill>
                <a:schemeClr val="bg1">
                  <a:lumMod val="65000"/>
                </a:schemeClr>
              </a:solidFill>
            </a:ln>
          </p:spPr>
          <p:txBody>
            <a:bodyPr wrap="square" rtlCol="0">
              <a:spAutoFit/>
            </a:bodyPr>
            <a:lstStyle/>
            <a:p>
              <a:r>
                <a:rPr lang="en-US" u="none" dirty="0" smtClean="0">
                  <a:latin typeface="+mn-lt"/>
                </a:rPr>
                <a:t>0.25-0.75</a:t>
              </a:r>
              <a:endParaRPr lang="en-AU" u="none" dirty="0">
                <a:latin typeface="+mn-lt"/>
              </a:endParaRPr>
            </a:p>
          </p:txBody>
        </p:sp>
        <p:sp>
          <p:nvSpPr>
            <p:cNvPr id="23" name="TextBox 22"/>
            <p:cNvSpPr txBox="1"/>
            <p:nvPr/>
          </p:nvSpPr>
          <p:spPr>
            <a:xfrm>
              <a:off x="7468096" y="2647928"/>
              <a:ext cx="1623780" cy="492443"/>
            </a:xfrm>
            <a:prstGeom prst="rect">
              <a:avLst/>
            </a:prstGeom>
            <a:solidFill>
              <a:srgbClr val="CCFFCC"/>
            </a:solidFill>
            <a:ln w="3175">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25-75%</a:t>
              </a:r>
              <a:endParaRPr lang="en-AU" dirty="0"/>
            </a:p>
          </p:txBody>
        </p:sp>
        <p:sp>
          <p:nvSpPr>
            <p:cNvPr id="24" name="TextBox 23"/>
            <p:cNvSpPr txBox="1"/>
            <p:nvPr/>
          </p:nvSpPr>
          <p:spPr>
            <a:xfrm>
              <a:off x="10676052" y="2647928"/>
              <a:ext cx="1760596" cy="492443"/>
            </a:xfrm>
            <a:prstGeom prst="rect">
              <a:avLst/>
            </a:prstGeom>
            <a:solidFill>
              <a:srgbClr val="CCFFCC"/>
            </a:solidFill>
            <a:ln w="3175">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possibly</a:t>
              </a:r>
              <a:endParaRPr lang="en-AU" dirty="0"/>
            </a:p>
          </p:txBody>
        </p:sp>
      </p:grpSp>
      <p:grpSp>
        <p:nvGrpSpPr>
          <p:cNvPr id="18" name="Group 17"/>
          <p:cNvGrpSpPr/>
          <p:nvPr/>
        </p:nvGrpSpPr>
        <p:grpSpPr>
          <a:xfrm>
            <a:off x="7468096" y="3136791"/>
            <a:ext cx="4968552" cy="492443"/>
            <a:chOff x="7468096" y="3136791"/>
            <a:chExt cx="4968552" cy="492443"/>
          </a:xfrm>
        </p:grpSpPr>
        <p:sp>
          <p:nvSpPr>
            <p:cNvPr id="25" name="TextBox 24"/>
            <p:cNvSpPr txBox="1"/>
            <p:nvPr/>
          </p:nvSpPr>
          <p:spPr>
            <a:xfrm>
              <a:off x="9091876" y="3136791"/>
              <a:ext cx="1584176" cy="492443"/>
            </a:xfrm>
            <a:prstGeom prst="rect">
              <a:avLst/>
            </a:prstGeom>
            <a:solidFill>
              <a:srgbClr val="CCECFF"/>
            </a:solidFill>
            <a:ln w="3175">
              <a:solidFill>
                <a:schemeClr val="bg1">
                  <a:lumMod val="65000"/>
                </a:schemeClr>
              </a:solidFill>
            </a:ln>
          </p:spPr>
          <p:txBody>
            <a:bodyPr wrap="square" rtlCol="0">
              <a:spAutoFit/>
            </a:bodyPr>
            <a:lstStyle/>
            <a:p>
              <a:r>
                <a:rPr lang="en-US" u="none" dirty="0" smtClean="0">
                  <a:latin typeface="+mn-lt"/>
                </a:rPr>
                <a:t>0.75-0.95</a:t>
              </a:r>
              <a:endParaRPr lang="en-AU" u="none" dirty="0">
                <a:latin typeface="+mn-lt"/>
              </a:endParaRPr>
            </a:p>
          </p:txBody>
        </p:sp>
        <p:sp>
          <p:nvSpPr>
            <p:cNvPr id="27" name="TextBox 26"/>
            <p:cNvSpPr txBox="1"/>
            <p:nvPr/>
          </p:nvSpPr>
          <p:spPr>
            <a:xfrm>
              <a:off x="7468096" y="3136791"/>
              <a:ext cx="1623780" cy="492443"/>
            </a:xfrm>
            <a:prstGeom prst="rect">
              <a:avLst/>
            </a:prstGeom>
            <a:solidFill>
              <a:srgbClr val="CCECFF"/>
            </a:solidFill>
            <a:ln w="3175">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75-95%</a:t>
              </a:r>
              <a:endParaRPr lang="en-AU" dirty="0"/>
            </a:p>
          </p:txBody>
        </p:sp>
        <p:sp>
          <p:nvSpPr>
            <p:cNvPr id="28" name="TextBox 27"/>
            <p:cNvSpPr txBox="1"/>
            <p:nvPr/>
          </p:nvSpPr>
          <p:spPr>
            <a:xfrm>
              <a:off x="10676052" y="3136791"/>
              <a:ext cx="1760596" cy="492443"/>
            </a:xfrm>
            <a:prstGeom prst="rect">
              <a:avLst/>
            </a:prstGeom>
            <a:solidFill>
              <a:srgbClr val="CCECFF"/>
            </a:solidFill>
            <a:ln w="3175">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likely</a:t>
              </a:r>
              <a:endParaRPr lang="en-AU" dirty="0"/>
            </a:p>
          </p:txBody>
        </p:sp>
      </p:grpSp>
      <p:grpSp>
        <p:nvGrpSpPr>
          <p:cNvPr id="26" name="Group 25"/>
          <p:cNvGrpSpPr/>
          <p:nvPr/>
        </p:nvGrpSpPr>
        <p:grpSpPr>
          <a:xfrm>
            <a:off x="7468096" y="4114518"/>
            <a:ext cx="4968552" cy="492443"/>
            <a:chOff x="7468096" y="4114518"/>
            <a:chExt cx="4968552" cy="492443"/>
          </a:xfrm>
        </p:grpSpPr>
        <p:sp>
          <p:nvSpPr>
            <p:cNvPr id="33" name="TextBox 32"/>
            <p:cNvSpPr txBox="1"/>
            <p:nvPr/>
          </p:nvSpPr>
          <p:spPr>
            <a:xfrm>
              <a:off x="9091876" y="4114518"/>
              <a:ext cx="1584176" cy="492443"/>
            </a:xfrm>
            <a:prstGeom prst="rect">
              <a:avLst/>
            </a:prstGeom>
            <a:solidFill>
              <a:srgbClr val="FFB7F5"/>
            </a:solidFill>
            <a:ln w="3175">
              <a:solidFill>
                <a:schemeClr val="bg1">
                  <a:lumMod val="65000"/>
                </a:schemeClr>
              </a:solidFill>
            </a:ln>
          </p:spPr>
          <p:txBody>
            <a:bodyPr wrap="square" rtlCol="0">
              <a:spAutoFit/>
            </a:bodyPr>
            <a:lstStyle/>
            <a:p>
              <a:r>
                <a:rPr lang="en-US" u="none" dirty="0" smtClean="0">
                  <a:latin typeface="+mn-lt"/>
                </a:rPr>
                <a:t>&gt;0.995</a:t>
              </a:r>
              <a:endParaRPr lang="en-AU" u="none" dirty="0">
                <a:latin typeface="+mn-lt"/>
              </a:endParaRPr>
            </a:p>
          </p:txBody>
        </p:sp>
        <p:sp>
          <p:nvSpPr>
            <p:cNvPr id="35" name="TextBox 34"/>
            <p:cNvSpPr txBox="1"/>
            <p:nvPr/>
          </p:nvSpPr>
          <p:spPr>
            <a:xfrm>
              <a:off x="7468096" y="4114518"/>
              <a:ext cx="1623780" cy="492443"/>
            </a:xfrm>
            <a:prstGeom prst="rect">
              <a:avLst/>
            </a:prstGeom>
            <a:solidFill>
              <a:srgbClr val="FFB7F5"/>
            </a:solidFill>
            <a:ln w="3175">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&gt;99.5%</a:t>
              </a:r>
              <a:endParaRPr lang="en-AU" dirty="0"/>
            </a:p>
          </p:txBody>
        </p:sp>
        <p:sp>
          <p:nvSpPr>
            <p:cNvPr id="36" name="TextBox 35"/>
            <p:cNvSpPr txBox="1"/>
            <p:nvPr/>
          </p:nvSpPr>
          <p:spPr>
            <a:xfrm>
              <a:off x="10676052" y="4114518"/>
              <a:ext cx="1760596" cy="492443"/>
            </a:xfrm>
            <a:prstGeom prst="rect">
              <a:avLst/>
            </a:prstGeom>
            <a:solidFill>
              <a:srgbClr val="FFB7F5"/>
            </a:solidFill>
            <a:ln w="3175">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most likely</a:t>
              </a:r>
              <a:endParaRPr lang="en-AU" dirty="0"/>
            </a:p>
          </p:txBody>
        </p:sp>
      </p:grpSp>
      <p:grpSp>
        <p:nvGrpSpPr>
          <p:cNvPr id="22" name="Group 21"/>
          <p:cNvGrpSpPr/>
          <p:nvPr/>
        </p:nvGrpSpPr>
        <p:grpSpPr>
          <a:xfrm>
            <a:off x="7468096" y="3625655"/>
            <a:ext cx="4968552" cy="492443"/>
            <a:chOff x="7468096" y="3625655"/>
            <a:chExt cx="4968552" cy="492443"/>
          </a:xfrm>
        </p:grpSpPr>
        <p:sp>
          <p:nvSpPr>
            <p:cNvPr id="29" name="TextBox 28"/>
            <p:cNvSpPr txBox="1"/>
            <p:nvPr/>
          </p:nvSpPr>
          <p:spPr>
            <a:xfrm>
              <a:off x="9091876" y="3625655"/>
              <a:ext cx="1584176" cy="492443"/>
            </a:xfrm>
            <a:prstGeom prst="rect">
              <a:avLst/>
            </a:prstGeom>
            <a:solidFill>
              <a:srgbClr val="DFC9FF"/>
            </a:solidFill>
            <a:ln w="3175">
              <a:solidFill>
                <a:schemeClr val="bg1">
                  <a:lumMod val="65000"/>
                </a:schemeClr>
              </a:solidFill>
            </a:ln>
          </p:spPr>
          <p:txBody>
            <a:bodyPr wrap="square" rtlCol="0">
              <a:spAutoFit/>
            </a:bodyPr>
            <a:lstStyle/>
            <a:p>
              <a:r>
                <a:rPr lang="en-US" u="none" dirty="0" smtClean="0">
                  <a:latin typeface="+mn-lt"/>
                </a:rPr>
                <a:t>0.95-0.995</a:t>
              </a:r>
              <a:endParaRPr lang="en-AU" u="none" dirty="0">
                <a:latin typeface="+mn-lt"/>
              </a:endParaRPr>
            </a:p>
          </p:txBody>
        </p:sp>
        <p:sp>
          <p:nvSpPr>
            <p:cNvPr id="31" name="TextBox 30"/>
            <p:cNvSpPr txBox="1"/>
            <p:nvPr/>
          </p:nvSpPr>
          <p:spPr>
            <a:xfrm>
              <a:off x="7468096" y="3625655"/>
              <a:ext cx="1623780" cy="492443"/>
            </a:xfrm>
            <a:prstGeom prst="rect">
              <a:avLst/>
            </a:prstGeom>
            <a:solidFill>
              <a:srgbClr val="DFC9FF"/>
            </a:solidFill>
            <a:ln w="3175">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95-99.5%</a:t>
              </a:r>
              <a:endParaRPr lang="en-AU" dirty="0"/>
            </a:p>
          </p:txBody>
        </p:sp>
        <p:sp>
          <p:nvSpPr>
            <p:cNvPr id="32" name="TextBox 31"/>
            <p:cNvSpPr txBox="1"/>
            <p:nvPr/>
          </p:nvSpPr>
          <p:spPr>
            <a:xfrm>
              <a:off x="10676052" y="3625655"/>
              <a:ext cx="1760596" cy="492443"/>
            </a:xfrm>
            <a:prstGeom prst="rect">
              <a:avLst/>
            </a:prstGeom>
            <a:solidFill>
              <a:srgbClr val="DFC9FF"/>
            </a:solidFill>
            <a:ln w="3175">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very likely</a:t>
              </a:r>
              <a:endParaRPr lang="en-AU" dirty="0"/>
            </a:p>
          </p:txBody>
        </p:sp>
      </p:grpSp>
    </p:spTree>
    <p:custDataLst>
      <p:tags r:id="rId1"/>
    </p:custDataLst>
    <p:extLst>
      <p:ext uri="{BB962C8B-B14F-4D97-AF65-F5344CB8AC3E}">
        <p14:creationId xmlns:p14="http://schemas.microsoft.com/office/powerpoint/2010/main" val="186550283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up)">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left)">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left)">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left)">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wipe(left)">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left)">
                                      <p:cBhvr>
                                        <p:cTn id="51" dur="5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wipe(left)">
                                      <p:cBhvr>
                                        <p:cTn id="56" dur="500"/>
                                        <p:tgtEl>
                                          <p:spTgt spid="22"/>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wipe(left)">
                                      <p:cBhvr>
                                        <p:cTn id="61" dur="500"/>
                                        <p:tgtEl>
                                          <p:spTgt spid="26"/>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499"/>
                                          </p:stCondLst>
                                        </p:cTn>
                                        <p:tgtEl>
                                          <p:spTgt spid="5123">
                                            <p:txEl>
                                              <p:pRg st="7" end="7"/>
                                            </p:txEl>
                                          </p:spTgt>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P spid="15" grpId="0" animBg="1"/>
      <p:bldP spid="13"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23280" y="26011"/>
            <a:ext cx="12935806" cy="9749755"/>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a:lnSpc>
                <a:spcPct val="98000"/>
              </a:lnSpc>
            </a:pPr>
            <a:r>
              <a:rPr lang="en-US" dirty="0" smtClean="0"/>
              <a:t>The probabilities can also be expressed as level of evidence against or for a magnitude.</a:t>
            </a:r>
          </a:p>
          <a:p>
            <a:pPr lvl="1">
              <a:lnSpc>
                <a:spcPct val="98000"/>
              </a:lnSpc>
            </a:pPr>
            <a:endParaRPr lang="en-US" dirty="0"/>
          </a:p>
          <a:p>
            <a:pPr lvl="1">
              <a:lnSpc>
                <a:spcPct val="98000"/>
              </a:lnSpc>
            </a:pPr>
            <a:endParaRPr lang="en-US" dirty="0"/>
          </a:p>
          <a:p>
            <a:pPr lvl="1">
              <a:lnSpc>
                <a:spcPct val="98000"/>
              </a:lnSpc>
            </a:pPr>
            <a:endParaRPr lang="en-US" dirty="0"/>
          </a:p>
          <a:p>
            <a:pPr lvl="1">
              <a:lnSpc>
                <a:spcPct val="98000"/>
              </a:lnSpc>
            </a:pPr>
            <a:endParaRPr lang="en-US" sz="3200" dirty="0"/>
          </a:p>
          <a:p>
            <a:pPr lvl="1">
              <a:lnSpc>
                <a:spcPct val="98000"/>
              </a:lnSpc>
            </a:pPr>
            <a:endParaRPr lang="en-US" sz="3200" dirty="0"/>
          </a:p>
          <a:p>
            <a:pPr lvl="1">
              <a:lnSpc>
                <a:spcPct val="98000"/>
              </a:lnSpc>
            </a:pPr>
            <a:endParaRPr lang="en-US" sz="3600" dirty="0"/>
          </a:p>
          <a:p>
            <a:pPr lvl="1">
              <a:lnSpc>
                <a:spcPct val="98000"/>
              </a:lnSpc>
            </a:pPr>
            <a:endParaRPr lang="en-US" sz="3600" dirty="0"/>
          </a:p>
          <a:p>
            <a:pPr lvl="1">
              <a:lnSpc>
                <a:spcPct val="98000"/>
              </a:lnSpc>
            </a:pPr>
            <a:endParaRPr lang="en-US" dirty="0"/>
          </a:p>
          <a:p>
            <a:pPr lvl="1">
              <a:lnSpc>
                <a:spcPct val="98000"/>
              </a:lnSpc>
            </a:pPr>
            <a:endParaRPr lang="en-US" dirty="0"/>
          </a:p>
          <a:p>
            <a:pPr>
              <a:lnSpc>
                <a:spcPct val="98000"/>
              </a:lnSpc>
            </a:pPr>
            <a:r>
              <a:rPr lang="en-US" dirty="0" smtClean="0"/>
              <a:t>Level of evidence is a welcome alternative to yes-or-no decisions about magnitudes.</a:t>
            </a:r>
          </a:p>
          <a:p>
            <a:pPr lvl="1">
              <a:lnSpc>
                <a:spcPct val="98000"/>
              </a:lnSpc>
            </a:pPr>
            <a:r>
              <a:rPr lang="en-US" dirty="0" smtClean="0"/>
              <a:t>So there is less concern about error rates and managing inflation of error.</a:t>
            </a:r>
          </a:p>
          <a:p>
            <a:pPr lvl="1">
              <a:lnSpc>
                <a:spcPct val="98000"/>
              </a:lnSpc>
            </a:pPr>
            <a:r>
              <a:rPr lang="en-US" dirty="0" smtClean="0"/>
              <a:t>And the qualitative terms </a:t>
            </a:r>
            <a:r>
              <a:rPr lang="en-US" dirty="0"/>
              <a:t>and evidence terms provide a more nuanced assessment of magnitude for </a:t>
            </a:r>
            <a:r>
              <a:rPr lang="en-US" dirty="0" smtClean="0"/>
              <a:t>effects like these:</a:t>
            </a:r>
            <a:endParaRPr lang="en-US" dirty="0"/>
          </a:p>
          <a:p>
            <a:pPr>
              <a:lnSpc>
                <a:spcPct val="98000"/>
              </a:lnSpc>
            </a:pPr>
            <a:endParaRPr lang="en-US" sz="2000" dirty="0"/>
          </a:p>
          <a:p>
            <a:pPr>
              <a:lnSpc>
                <a:spcPct val="98000"/>
              </a:lnSpc>
            </a:pPr>
            <a:endParaRPr lang="en-US" dirty="0"/>
          </a:p>
          <a:p>
            <a:pPr>
              <a:lnSpc>
                <a:spcPct val="98000"/>
              </a:lnSpc>
            </a:pPr>
            <a:endParaRPr lang="en-US" dirty="0"/>
          </a:p>
          <a:p>
            <a:pPr lvl="1">
              <a:lnSpc>
                <a:spcPct val="98000"/>
              </a:lnSpc>
            </a:pPr>
            <a:r>
              <a:rPr lang="en-US" dirty="0" smtClean="0"/>
              <a:t>Once effects </a:t>
            </a:r>
            <a:r>
              <a:rPr lang="en-US" dirty="0"/>
              <a:t>like these are decisively not substantially negative (or positive), then you want to know the evidence that they are trivial or substantially positive (or negative).</a:t>
            </a:r>
          </a:p>
          <a:p>
            <a:pPr lvl="1">
              <a:lnSpc>
                <a:spcPct val="98000"/>
              </a:lnSpc>
            </a:pPr>
            <a:r>
              <a:rPr lang="en-US" dirty="0"/>
              <a:t>So you focus on the probabilities and evidence </a:t>
            </a:r>
            <a:r>
              <a:rPr lang="en-US" i="1" dirty="0"/>
              <a:t>for</a:t>
            </a:r>
            <a:r>
              <a:rPr lang="en-US" dirty="0"/>
              <a:t> a magnitude, not the probabilities and evidence </a:t>
            </a:r>
            <a:r>
              <a:rPr lang="en-US" i="1" dirty="0"/>
              <a:t>against</a:t>
            </a:r>
            <a:r>
              <a:rPr lang="en-US" dirty="0"/>
              <a:t> a magnitude</a:t>
            </a:r>
            <a:r>
              <a:rPr lang="en-US" dirty="0" smtClean="0"/>
              <a:t>. This </a:t>
            </a:r>
            <a:r>
              <a:rPr lang="en-US" dirty="0"/>
              <a:t>approach is the basis of…</a:t>
            </a:r>
          </a:p>
          <a:p>
            <a:pPr marL="0" indent="0">
              <a:lnSpc>
                <a:spcPct val="98000"/>
              </a:lnSpc>
              <a:buNone/>
            </a:pPr>
            <a:endParaRPr lang="en-US" dirty="0" smtClean="0"/>
          </a:p>
          <a:p>
            <a:pPr lvl="1">
              <a:lnSpc>
                <a:spcPct val="98000"/>
              </a:lnSpc>
            </a:pPr>
            <a:endParaRPr lang="en-US" dirty="0" smtClean="0"/>
          </a:p>
        </p:txBody>
      </p:sp>
      <p:grpSp>
        <p:nvGrpSpPr>
          <p:cNvPr id="10" name="Group 9"/>
          <p:cNvGrpSpPr/>
          <p:nvPr/>
        </p:nvGrpSpPr>
        <p:grpSpPr>
          <a:xfrm>
            <a:off x="915368" y="762535"/>
            <a:ext cx="5008156" cy="3902433"/>
            <a:chOff x="2747972" y="704528"/>
            <a:chExt cx="5008156" cy="3902433"/>
          </a:xfrm>
        </p:grpSpPr>
        <p:sp>
          <p:nvSpPr>
            <p:cNvPr id="7" name="TextBox 6"/>
            <p:cNvSpPr txBox="1"/>
            <p:nvPr/>
          </p:nvSpPr>
          <p:spPr>
            <a:xfrm>
              <a:off x="2747972" y="704528"/>
              <a:ext cx="1623780" cy="492443"/>
            </a:xfrm>
            <a:prstGeom prst="rect">
              <a:avLst/>
            </a:prstGeom>
            <a:solidFill>
              <a:srgbClr val="CBCBCB"/>
            </a:solidFill>
            <a:ln w="12700">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b="1" dirty="0"/>
                <a:t>Chances</a:t>
              </a:r>
              <a:endParaRPr lang="en-AU" b="1" dirty="0"/>
            </a:p>
          </p:txBody>
        </p:sp>
        <p:sp>
          <p:nvSpPr>
            <p:cNvPr id="11" name="TextBox 10"/>
            <p:cNvSpPr txBox="1"/>
            <p:nvPr/>
          </p:nvSpPr>
          <p:spPr>
            <a:xfrm>
              <a:off x="2747972" y="1181337"/>
              <a:ext cx="1623780" cy="492443"/>
            </a:xfrm>
            <a:prstGeom prst="rect">
              <a:avLst/>
            </a:prstGeom>
            <a:solidFill>
              <a:srgbClr val="FFCDCD"/>
            </a:solidFill>
            <a:ln w="12700">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&lt;0.5%</a:t>
              </a:r>
              <a:endParaRPr lang="en-AU" dirty="0"/>
            </a:p>
          </p:txBody>
        </p:sp>
        <p:sp>
          <p:nvSpPr>
            <p:cNvPr id="15" name="TextBox 14"/>
            <p:cNvSpPr txBox="1"/>
            <p:nvPr/>
          </p:nvSpPr>
          <p:spPr>
            <a:xfrm>
              <a:off x="2747972" y="1670201"/>
              <a:ext cx="1623780" cy="492443"/>
            </a:xfrm>
            <a:prstGeom prst="rect">
              <a:avLst/>
            </a:prstGeom>
            <a:solidFill>
              <a:srgbClr val="FFDAA3"/>
            </a:solidFill>
            <a:ln w="12700">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0.5-5%</a:t>
              </a:r>
              <a:endParaRPr lang="en-AU" dirty="0"/>
            </a:p>
          </p:txBody>
        </p:sp>
        <p:sp>
          <p:nvSpPr>
            <p:cNvPr id="4" name="TextBox 3"/>
            <p:cNvSpPr txBox="1"/>
            <p:nvPr/>
          </p:nvSpPr>
          <p:spPr>
            <a:xfrm>
              <a:off x="4371752" y="704528"/>
              <a:ext cx="1584176" cy="492443"/>
            </a:xfrm>
            <a:prstGeom prst="rect">
              <a:avLst/>
            </a:prstGeom>
            <a:solidFill>
              <a:srgbClr val="CBCBCB"/>
            </a:solidFill>
            <a:ln w="12700">
              <a:solidFill>
                <a:schemeClr val="bg1">
                  <a:lumMod val="65000"/>
                </a:schemeClr>
              </a:solidFill>
            </a:ln>
          </p:spPr>
          <p:txBody>
            <a:bodyPr wrap="square" rtlCol="0">
              <a:spAutoFit/>
            </a:bodyPr>
            <a:lstStyle/>
            <a:p>
              <a:r>
                <a:rPr lang="en-US" b="1" u="none" dirty="0" smtClean="0">
                  <a:latin typeface="+mn-lt"/>
                </a:rPr>
                <a:t>Probability</a:t>
              </a:r>
              <a:endParaRPr lang="en-AU" b="1" u="none" dirty="0">
                <a:latin typeface="+mn-lt"/>
              </a:endParaRPr>
            </a:p>
          </p:txBody>
        </p:sp>
        <p:sp>
          <p:nvSpPr>
            <p:cNvPr id="9" name="TextBox 8"/>
            <p:cNvSpPr txBox="1"/>
            <p:nvPr/>
          </p:nvSpPr>
          <p:spPr>
            <a:xfrm>
              <a:off x="4371752" y="1181337"/>
              <a:ext cx="1584176" cy="492443"/>
            </a:xfrm>
            <a:prstGeom prst="rect">
              <a:avLst/>
            </a:prstGeom>
            <a:solidFill>
              <a:srgbClr val="FFCDCD"/>
            </a:solidFill>
            <a:ln w="12700">
              <a:solidFill>
                <a:schemeClr val="bg1">
                  <a:lumMod val="65000"/>
                </a:schemeClr>
              </a:solidFill>
            </a:ln>
          </p:spPr>
          <p:txBody>
            <a:bodyPr wrap="square" rtlCol="0">
              <a:spAutoFit/>
            </a:bodyPr>
            <a:lstStyle/>
            <a:p>
              <a:r>
                <a:rPr lang="en-US" u="none" dirty="0" smtClean="0">
                  <a:latin typeface="+mn-lt"/>
                </a:rPr>
                <a:t>&lt;0.005</a:t>
              </a:r>
              <a:endParaRPr lang="en-AU" u="none" dirty="0">
                <a:latin typeface="+mn-lt"/>
              </a:endParaRPr>
            </a:p>
          </p:txBody>
        </p:sp>
        <p:sp>
          <p:nvSpPr>
            <p:cNvPr id="13" name="TextBox 12"/>
            <p:cNvSpPr txBox="1"/>
            <p:nvPr/>
          </p:nvSpPr>
          <p:spPr>
            <a:xfrm>
              <a:off x="4371752" y="1670201"/>
              <a:ext cx="1584176" cy="492443"/>
            </a:xfrm>
            <a:prstGeom prst="rect">
              <a:avLst/>
            </a:prstGeom>
            <a:solidFill>
              <a:srgbClr val="FFDAA3"/>
            </a:solidFill>
            <a:ln w="12700">
              <a:solidFill>
                <a:schemeClr val="bg1">
                  <a:lumMod val="65000"/>
                </a:schemeClr>
              </a:solidFill>
            </a:ln>
          </p:spPr>
          <p:txBody>
            <a:bodyPr wrap="square" rtlCol="0">
              <a:spAutoFit/>
            </a:bodyPr>
            <a:lstStyle/>
            <a:p>
              <a:r>
                <a:rPr lang="en-US" u="none" dirty="0" smtClean="0">
                  <a:latin typeface="+mn-lt"/>
                </a:rPr>
                <a:t>0.005-0.05</a:t>
              </a:r>
              <a:endParaRPr lang="en-AU" u="none" dirty="0">
                <a:latin typeface="+mn-lt"/>
              </a:endParaRPr>
            </a:p>
          </p:txBody>
        </p:sp>
        <p:sp>
          <p:nvSpPr>
            <p:cNvPr id="17" name="TextBox 16"/>
            <p:cNvSpPr txBox="1"/>
            <p:nvPr/>
          </p:nvSpPr>
          <p:spPr>
            <a:xfrm>
              <a:off x="4371752" y="2159064"/>
              <a:ext cx="1584176" cy="492443"/>
            </a:xfrm>
            <a:prstGeom prst="rect">
              <a:avLst/>
            </a:prstGeom>
            <a:solidFill>
              <a:srgbClr val="FFFF66"/>
            </a:solidFill>
            <a:ln w="12700">
              <a:solidFill>
                <a:schemeClr val="bg1">
                  <a:lumMod val="65000"/>
                </a:schemeClr>
              </a:solidFill>
            </a:ln>
          </p:spPr>
          <p:txBody>
            <a:bodyPr wrap="square" rtlCol="0">
              <a:spAutoFit/>
            </a:bodyPr>
            <a:lstStyle/>
            <a:p>
              <a:r>
                <a:rPr lang="en-US" u="none" dirty="0" smtClean="0">
                  <a:latin typeface="+mn-lt"/>
                </a:rPr>
                <a:t>0.05-0.25</a:t>
              </a:r>
              <a:endParaRPr lang="en-AU" u="none" dirty="0">
                <a:latin typeface="+mn-lt"/>
              </a:endParaRPr>
            </a:p>
          </p:txBody>
        </p:sp>
        <p:sp>
          <p:nvSpPr>
            <p:cNvPr id="19" name="TextBox 18"/>
            <p:cNvSpPr txBox="1"/>
            <p:nvPr/>
          </p:nvSpPr>
          <p:spPr>
            <a:xfrm>
              <a:off x="2747972" y="2159064"/>
              <a:ext cx="1623780" cy="492443"/>
            </a:xfrm>
            <a:prstGeom prst="rect">
              <a:avLst/>
            </a:prstGeom>
            <a:solidFill>
              <a:srgbClr val="FFFF66"/>
            </a:solidFill>
            <a:ln w="12700">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5-25%</a:t>
              </a:r>
              <a:endParaRPr lang="en-AU" dirty="0"/>
            </a:p>
          </p:txBody>
        </p:sp>
        <p:sp>
          <p:nvSpPr>
            <p:cNvPr id="21" name="TextBox 20"/>
            <p:cNvSpPr txBox="1"/>
            <p:nvPr/>
          </p:nvSpPr>
          <p:spPr>
            <a:xfrm>
              <a:off x="4371752" y="2647928"/>
              <a:ext cx="1584176" cy="492443"/>
            </a:xfrm>
            <a:prstGeom prst="rect">
              <a:avLst/>
            </a:prstGeom>
            <a:solidFill>
              <a:srgbClr val="CCFFCC"/>
            </a:solidFill>
            <a:ln w="12700">
              <a:solidFill>
                <a:schemeClr val="bg1">
                  <a:lumMod val="65000"/>
                </a:schemeClr>
              </a:solidFill>
            </a:ln>
          </p:spPr>
          <p:txBody>
            <a:bodyPr wrap="square" rtlCol="0">
              <a:spAutoFit/>
            </a:bodyPr>
            <a:lstStyle/>
            <a:p>
              <a:r>
                <a:rPr lang="en-US" u="none" dirty="0" smtClean="0">
                  <a:latin typeface="+mn-lt"/>
                </a:rPr>
                <a:t>0.25-0.75</a:t>
              </a:r>
              <a:endParaRPr lang="en-AU" u="none" dirty="0">
                <a:latin typeface="+mn-lt"/>
              </a:endParaRPr>
            </a:p>
          </p:txBody>
        </p:sp>
        <p:sp>
          <p:nvSpPr>
            <p:cNvPr id="23" name="TextBox 22"/>
            <p:cNvSpPr txBox="1"/>
            <p:nvPr/>
          </p:nvSpPr>
          <p:spPr>
            <a:xfrm>
              <a:off x="2747972" y="2647928"/>
              <a:ext cx="1623780" cy="492443"/>
            </a:xfrm>
            <a:prstGeom prst="rect">
              <a:avLst/>
            </a:prstGeom>
            <a:solidFill>
              <a:srgbClr val="CCFFCC"/>
            </a:solidFill>
            <a:ln w="12700">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25-75%</a:t>
              </a:r>
              <a:endParaRPr lang="en-AU" dirty="0"/>
            </a:p>
          </p:txBody>
        </p:sp>
        <p:sp>
          <p:nvSpPr>
            <p:cNvPr id="25" name="TextBox 24"/>
            <p:cNvSpPr txBox="1"/>
            <p:nvPr/>
          </p:nvSpPr>
          <p:spPr>
            <a:xfrm>
              <a:off x="4371752" y="3136791"/>
              <a:ext cx="1584176" cy="492443"/>
            </a:xfrm>
            <a:prstGeom prst="rect">
              <a:avLst/>
            </a:prstGeom>
            <a:solidFill>
              <a:srgbClr val="CCECFF"/>
            </a:solidFill>
            <a:ln w="12700">
              <a:solidFill>
                <a:schemeClr val="bg1">
                  <a:lumMod val="65000"/>
                </a:schemeClr>
              </a:solidFill>
            </a:ln>
          </p:spPr>
          <p:txBody>
            <a:bodyPr wrap="square" rtlCol="0">
              <a:spAutoFit/>
            </a:bodyPr>
            <a:lstStyle/>
            <a:p>
              <a:r>
                <a:rPr lang="en-US" u="none" dirty="0" smtClean="0">
                  <a:latin typeface="+mn-lt"/>
                </a:rPr>
                <a:t>0.75-0.95</a:t>
              </a:r>
              <a:endParaRPr lang="en-AU" u="none" dirty="0">
                <a:latin typeface="+mn-lt"/>
              </a:endParaRPr>
            </a:p>
          </p:txBody>
        </p:sp>
        <p:sp>
          <p:nvSpPr>
            <p:cNvPr id="27" name="TextBox 26"/>
            <p:cNvSpPr txBox="1"/>
            <p:nvPr/>
          </p:nvSpPr>
          <p:spPr>
            <a:xfrm>
              <a:off x="2747972" y="3136791"/>
              <a:ext cx="1623780" cy="492443"/>
            </a:xfrm>
            <a:prstGeom prst="rect">
              <a:avLst/>
            </a:prstGeom>
            <a:solidFill>
              <a:srgbClr val="CCECFF"/>
            </a:solidFill>
            <a:ln w="12700">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75-95%</a:t>
              </a:r>
              <a:endParaRPr lang="en-AU" dirty="0"/>
            </a:p>
          </p:txBody>
        </p:sp>
        <p:sp>
          <p:nvSpPr>
            <p:cNvPr id="33" name="TextBox 32"/>
            <p:cNvSpPr txBox="1"/>
            <p:nvPr/>
          </p:nvSpPr>
          <p:spPr>
            <a:xfrm>
              <a:off x="4371752" y="4114518"/>
              <a:ext cx="1584176" cy="492443"/>
            </a:xfrm>
            <a:prstGeom prst="rect">
              <a:avLst/>
            </a:prstGeom>
            <a:solidFill>
              <a:srgbClr val="FFB7F5"/>
            </a:solidFill>
            <a:ln w="12700">
              <a:solidFill>
                <a:schemeClr val="bg1">
                  <a:lumMod val="65000"/>
                </a:schemeClr>
              </a:solidFill>
            </a:ln>
          </p:spPr>
          <p:txBody>
            <a:bodyPr wrap="square" rtlCol="0">
              <a:spAutoFit/>
            </a:bodyPr>
            <a:lstStyle/>
            <a:p>
              <a:r>
                <a:rPr lang="en-US" u="none" dirty="0" smtClean="0">
                  <a:latin typeface="+mn-lt"/>
                </a:rPr>
                <a:t>&gt;0.995</a:t>
              </a:r>
              <a:endParaRPr lang="en-AU" u="none" dirty="0">
                <a:latin typeface="+mn-lt"/>
              </a:endParaRPr>
            </a:p>
          </p:txBody>
        </p:sp>
        <p:sp>
          <p:nvSpPr>
            <p:cNvPr id="35" name="TextBox 34"/>
            <p:cNvSpPr txBox="1"/>
            <p:nvPr/>
          </p:nvSpPr>
          <p:spPr>
            <a:xfrm>
              <a:off x="2747972" y="4114518"/>
              <a:ext cx="1623780" cy="492443"/>
            </a:xfrm>
            <a:prstGeom prst="rect">
              <a:avLst/>
            </a:prstGeom>
            <a:solidFill>
              <a:srgbClr val="FFB7F5"/>
            </a:solidFill>
            <a:ln w="12700">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&gt;99.5%</a:t>
              </a:r>
              <a:endParaRPr lang="en-AU" dirty="0"/>
            </a:p>
          </p:txBody>
        </p:sp>
        <p:sp>
          <p:nvSpPr>
            <p:cNvPr id="29" name="TextBox 28"/>
            <p:cNvSpPr txBox="1"/>
            <p:nvPr/>
          </p:nvSpPr>
          <p:spPr>
            <a:xfrm>
              <a:off x="4371752" y="3625655"/>
              <a:ext cx="1584176" cy="492443"/>
            </a:xfrm>
            <a:prstGeom prst="rect">
              <a:avLst/>
            </a:prstGeom>
            <a:solidFill>
              <a:srgbClr val="DFC9FF"/>
            </a:solidFill>
            <a:ln w="12700">
              <a:solidFill>
                <a:schemeClr val="bg1">
                  <a:lumMod val="65000"/>
                </a:schemeClr>
              </a:solidFill>
            </a:ln>
          </p:spPr>
          <p:txBody>
            <a:bodyPr wrap="square" rtlCol="0">
              <a:spAutoFit/>
            </a:bodyPr>
            <a:lstStyle/>
            <a:p>
              <a:r>
                <a:rPr lang="en-US" u="none" dirty="0" smtClean="0">
                  <a:latin typeface="+mn-lt"/>
                </a:rPr>
                <a:t>0.95-0.995</a:t>
              </a:r>
              <a:endParaRPr lang="en-AU" u="none" dirty="0">
                <a:latin typeface="+mn-lt"/>
              </a:endParaRPr>
            </a:p>
          </p:txBody>
        </p:sp>
        <p:sp>
          <p:nvSpPr>
            <p:cNvPr id="31" name="TextBox 30"/>
            <p:cNvSpPr txBox="1"/>
            <p:nvPr/>
          </p:nvSpPr>
          <p:spPr>
            <a:xfrm>
              <a:off x="2747972" y="3625655"/>
              <a:ext cx="1623780" cy="492443"/>
            </a:xfrm>
            <a:prstGeom prst="rect">
              <a:avLst/>
            </a:prstGeom>
            <a:solidFill>
              <a:srgbClr val="DFC9FF"/>
            </a:solidFill>
            <a:ln w="12700">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95-99.5%</a:t>
              </a:r>
              <a:endParaRPr lang="en-AU" dirty="0"/>
            </a:p>
          </p:txBody>
        </p:sp>
        <p:sp>
          <p:nvSpPr>
            <p:cNvPr id="8" name="TextBox 7"/>
            <p:cNvSpPr txBox="1"/>
            <p:nvPr/>
          </p:nvSpPr>
          <p:spPr>
            <a:xfrm>
              <a:off x="5955928" y="704528"/>
              <a:ext cx="1800200" cy="492443"/>
            </a:xfrm>
            <a:prstGeom prst="rect">
              <a:avLst/>
            </a:prstGeom>
            <a:solidFill>
              <a:srgbClr val="CBCBCB"/>
            </a:solidFill>
            <a:ln w="12700">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b="1" dirty="0" smtClean="0"/>
                <a:t>Qualitative</a:t>
              </a:r>
              <a:endParaRPr lang="en-AU" b="1" dirty="0"/>
            </a:p>
          </p:txBody>
        </p:sp>
        <p:sp>
          <p:nvSpPr>
            <p:cNvPr id="12" name="TextBox 11"/>
            <p:cNvSpPr txBox="1"/>
            <p:nvPr/>
          </p:nvSpPr>
          <p:spPr>
            <a:xfrm>
              <a:off x="5955928" y="1181337"/>
              <a:ext cx="1800200" cy="492443"/>
            </a:xfrm>
            <a:prstGeom prst="rect">
              <a:avLst/>
            </a:prstGeom>
            <a:solidFill>
              <a:srgbClr val="FFCDCD"/>
            </a:solidFill>
            <a:ln w="12700">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most unlikely</a:t>
              </a:r>
              <a:endParaRPr lang="en-AU" dirty="0"/>
            </a:p>
          </p:txBody>
        </p:sp>
        <p:sp>
          <p:nvSpPr>
            <p:cNvPr id="16" name="TextBox 15"/>
            <p:cNvSpPr txBox="1"/>
            <p:nvPr/>
          </p:nvSpPr>
          <p:spPr>
            <a:xfrm>
              <a:off x="5955928" y="1670201"/>
              <a:ext cx="1800200" cy="492443"/>
            </a:xfrm>
            <a:prstGeom prst="rect">
              <a:avLst/>
            </a:prstGeom>
            <a:solidFill>
              <a:srgbClr val="FFDAA3"/>
            </a:solidFill>
            <a:ln w="12700">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very unlikely</a:t>
              </a:r>
              <a:endParaRPr lang="en-AU" dirty="0"/>
            </a:p>
          </p:txBody>
        </p:sp>
        <p:sp>
          <p:nvSpPr>
            <p:cNvPr id="20" name="TextBox 19"/>
            <p:cNvSpPr txBox="1"/>
            <p:nvPr/>
          </p:nvSpPr>
          <p:spPr>
            <a:xfrm>
              <a:off x="5955928" y="2159064"/>
              <a:ext cx="1800200" cy="492443"/>
            </a:xfrm>
            <a:prstGeom prst="rect">
              <a:avLst/>
            </a:prstGeom>
            <a:solidFill>
              <a:srgbClr val="FFFF66"/>
            </a:solidFill>
            <a:ln w="12700">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unlikely</a:t>
              </a:r>
              <a:endParaRPr lang="en-AU" dirty="0"/>
            </a:p>
          </p:txBody>
        </p:sp>
        <p:sp>
          <p:nvSpPr>
            <p:cNvPr id="24" name="TextBox 23"/>
            <p:cNvSpPr txBox="1"/>
            <p:nvPr/>
          </p:nvSpPr>
          <p:spPr>
            <a:xfrm>
              <a:off x="5955928" y="2647928"/>
              <a:ext cx="1800200" cy="492443"/>
            </a:xfrm>
            <a:prstGeom prst="rect">
              <a:avLst/>
            </a:prstGeom>
            <a:solidFill>
              <a:srgbClr val="CCFFCC"/>
            </a:solidFill>
            <a:ln w="12700">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possibly</a:t>
              </a:r>
              <a:endParaRPr lang="en-AU" dirty="0"/>
            </a:p>
          </p:txBody>
        </p:sp>
        <p:sp>
          <p:nvSpPr>
            <p:cNvPr id="28" name="TextBox 27"/>
            <p:cNvSpPr txBox="1"/>
            <p:nvPr/>
          </p:nvSpPr>
          <p:spPr>
            <a:xfrm>
              <a:off x="5955928" y="3136791"/>
              <a:ext cx="1800200" cy="492443"/>
            </a:xfrm>
            <a:prstGeom prst="rect">
              <a:avLst/>
            </a:prstGeom>
            <a:solidFill>
              <a:srgbClr val="CCECFF"/>
            </a:solidFill>
            <a:ln w="12700">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likely</a:t>
              </a:r>
              <a:endParaRPr lang="en-AU" dirty="0"/>
            </a:p>
          </p:txBody>
        </p:sp>
        <p:sp>
          <p:nvSpPr>
            <p:cNvPr id="36" name="TextBox 35"/>
            <p:cNvSpPr txBox="1"/>
            <p:nvPr/>
          </p:nvSpPr>
          <p:spPr>
            <a:xfrm>
              <a:off x="5955928" y="4114518"/>
              <a:ext cx="1800200" cy="492443"/>
            </a:xfrm>
            <a:prstGeom prst="rect">
              <a:avLst/>
            </a:prstGeom>
            <a:solidFill>
              <a:srgbClr val="FFB7F5"/>
            </a:solidFill>
            <a:ln w="12700">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most likely</a:t>
              </a:r>
              <a:endParaRPr lang="en-AU" dirty="0"/>
            </a:p>
          </p:txBody>
        </p:sp>
        <p:sp>
          <p:nvSpPr>
            <p:cNvPr id="32" name="TextBox 31"/>
            <p:cNvSpPr txBox="1"/>
            <p:nvPr/>
          </p:nvSpPr>
          <p:spPr>
            <a:xfrm>
              <a:off x="5955928" y="3625655"/>
              <a:ext cx="1800200" cy="492443"/>
            </a:xfrm>
            <a:prstGeom prst="rect">
              <a:avLst/>
            </a:prstGeom>
            <a:solidFill>
              <a:srgbClr val="DFC9FF"/>
            </a:solidFill>
            <a:ln w="12700">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very likely</a:t>
              </a:r>
              <a:endParaRPr lang="en-AU" dirty="0"/>
            </a:p>
          </p:txBody>
        </p:sp>
      </p:grpSp>
      <p:grpSp>
        <p:nvGrpSpPr>
          <p:cNvPr id="14" name="Group 13"/>
          <p:cNvGrpSpPr/>
          <p:nvPr/>
        </p:nvGrpSpPr>
        <p:grpSpPr>
          <a:xfrm>
            <a:off x="5923524" y="762535"/>
            <a:ext cx="3672408" cy="967619"/>
            <a:chOff x="7756128" y="704528"/>
            <a:chExt cx="3220332" cy="967619"/>
          </a:xfrm>
        </p:grpSpPr>
        <p:sp>
          <p:nvSpPr>
            <p:cNvPr id="66" name="TextBox 65"/>
            <p:cNvSpPr txBox="1"/>
            <p:nvPr/>
          </p:nvSpPr>
          <p:spPr>
            <a:xfrm>
              <a:off x="7756128" y="704528"/>
              <a:ext cx="3220332" cy="492443"/>
            </a:xfrm>
            <a:prstGeom prst="rect">
              <a:avLst/>
            </a:prstGeom>
            <a:solidFill>
              <a:srgbClr val="CBCBCB"/>
            </a:solidFill>
            <a:ln w="12700">
              <a:solidFill>
                <a:schemeClr val="bg1">
                  <a:lumMod val="65000"/>
                </a:schemeClr>
              </a:solidFill>
            </a:ln>
          </p:spPr>
          <p:txBody>
            <a:bodyPr wrap="square" rtlCol="0">
              <a:spAutoFit/>
            </a:bodyPr>
            <a:lstStyle>
              <a:defPPr>
                <a:defRPr lang="en-US"/>
              </a:defPPr>
              <a:lvl1pPr>
                <a:defRPr b="1" u="none">
                  <a:latin typeface="+mn-lt"/>
                </a:defRPr>
              </a:lvl1pPr>
            </a:lstStyle>
            <a:p>
              <a:r>
                <a:rPr lang="en-US" dirty="0"/>
                <a:t>Evidence against or for</a:t>
              </a:r>
              <a:endParaRPr lang="en-AU" dirty="0"/>
            </a:p>
          </p:txBody>
        </p:sp>
        <p:sp>
          <p:nvSpPr>
            <p:cNvPr id="67" name="TextBox 66"/>
            <p:cNvSpPr txBox="1"/>
            <p:nvPr/>
          </p:nvSpPr>
          <p:spPr>
            <a:xfrm>
              <a:off x="7756128" y="1179704"/>
              <a:ext cx="3220332" cy="492443"/>
            </a:xfrm>
            <a:prstGeom prst="rect">
              <a:avLst/>
            </a:prstGeom>
            <a:solidFill>
              <a:srgbClr val="FFCDCD"/>
            </a:solidFill>
            <a:ln w="12700">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strong against</a:t>
              </a:r>
              <a:endParaRPr lang="en-AU" dirty="0"/>
            </a:p>
          </p:txBody>
        </p:sp>
      </p:grpSp>
      <p:sp>
        <p:nvSpPr>
          <p:cNvPr id="69" name="TextBox 68"/>
          <p:cNvSpPr txBox="1"/>
          <p:nvPr/>
        </p:nvSpPr>
        <p:spPr>
          <a:xfrm>
            <a:off x="5923524" y="1726575"/>
            <a:ext cx="3672408" cy="492443"/>
          </a:xfrm>
          <a:prstGeom prst="rect">
            <a:avLst/>
          </a:prstGeom>
          <a:solidFill>
            <a:srgbClr val="FFDAA3"/>
          </a:solidFill>
          <a:ln w="12700">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very good against</a:t>
            </a:r>
            <a:endParaRPr lang="en-AU" dirty="0"/>
          </a:p>
        </p:txBody>
      </p:sp>
      <p:sp>
        <p:nvSpPr>
          <p:cNvPr id="71" name="TextBox 70"/>
          <p:cNvSpPr txBox="1"/>
          <p:nvPr/>
        </p:nvSpPr>
        <p:spPr>
          <a:xfrm>
            <a:off x="5923524" y="2215438"/>
            <a:ext cx="3672408" cy="492443"/>
          </a:xfrm>
          <a:prstGeom prst="rect">
            <a:avLst/>
          </a:prstGeom>
          <a:solidFill>
            <a:srgbClr val="FFFF66"/>
          </a:solidFill>
          <a:ln w="12700">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good against (weak for)</a:t>
            </a:r>
            <a:endParaRPr lang="en-AU" dirty="0"/>
          </a:p>
        </p:txBody>
      </p:sp>
      <p:sp>
        <p:nvSpPr>
          <p:cNvPr id="72" name="TextBox 71"/>
          <p:cNvSpPr txBox="1"/>
          <p:nvPr/>
        </p:nvSpPr>
        <p:spPr>
          <a:xfrm>
            <a:off x="5923524" y="2704302"/>
            <a:ext cx="3672408" cy="492443"/>
          </a:xfrm>
          <a:prstGeom prst="rect">
            <a:avLst/>
          </a:prstGeom>
          <a:solidFill>
            <a:srgbClr val="CCFFCC"/>
          </a:solidFill>
          <a:ln w="12700">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some or modest for (against)</a:t>
            </a:r>
            <a:endParaRPr lang="en-AU" dirty="0"/>
          </a:p>
        </p:txBody>
      </p:sp>
      <p:grpSp>
        <p:nvGrpSpPr>
          <p:cNvPr id="18" name="Group 17"/>
          <p:cNvGrpSpPr/>
          <p:nvPr/>
        </p:nvGrpSpPr>
        <p:grpSpPr>
          <a:xfrm>
            <a:off x="5923524" y="3193165"/>
            <a:ext cx="3672408" cy="1470170"/>
            <a:chOff x="7756128" y="3135158"/>
            <a:chExt cx="3220332" cy="1470170"/>
          </a:xfrm>
        </p:grpSpPr>
        <p:sp>
          <p:nvSpPr>
            <p:cNvPr id="74" name="TextBox 73"/>
            <p:cNvSpPr txBox="1"/>
            <p:nvPr/>
          </p:nvSpPr>
          <p:spPr>
            <a:xfrm>
              <a:off x="7756128" y="3135158"/>
              <a:ext cx="3220332" cy="492443"/>
            </a:xfrm>
            <a:prstGeom prst="rect">
              <a:avLst/>
            </a:prstGeom>
            <a:solidFill>
              <a:srgbClr val="CCECFF"/>
            </a:solidFill>
            <a:ln w="12700">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good for (weak against)</a:t>
              </a:r>
              <a:endParaRPr lang="en-AU" dirty="0"/>
            </a:p>
          </p:txBody>
        </p:sp>
        <p:sp>
          <p:nvSpPr>
            <p:cNvPr id="75" name="TextBox 74"/>
            <p:cNvSpPr txBox="1"/>
            <p:nvPr/>
          </p:nvSpPr>
          <p:spPr>
            <a:xfrm>
              <a:off x="7756128" y="4112885"/>
              <a:ext cx="3220332" cy="492443"/>
            </a:xfrm>
            <a:prstGeom prst="rect">
              <a:avLst/>
            </a:prstGeom>
            <a:solidFill>
              <a:srgbClr val="FFB7F5"/>
            </a:solidFill>
            <a:ln w="12700">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excellent or strong for</a:t>
              </a:r>
              <a:endParaRPr lang="en-AU" dirty="0"/>
            </a:p>
          </p:txBody>
        </p:sp>
        <p:sp>
          <p:nvSpPr>
            <p:cNvPr id="76" name="TextBox 75"/>
            <p:cNvSpPr txBox="1"/>
            <p:nvPr/>
          </p:nvSpPr>
          <p:spPr>
            <a:xfrm>
              <a:off x="7756128" y="3624022"/>
              <a:ext cx="3220332" cy="492443"/>
            </a:xfrm>
            <a:prstGeom prst="rect">
              <a:avLst/>
            </a:prstGeom>
            <a:solidFill>
              <a:srgbClr val="DFC9FF"/>
            </a:solidFill>
            <a:ln w="12700">
              <a:solidFill>
                <a:schemeClr val="bg1">
                  <a:lumMod val="65000"/>
                </a:schemeClr>
              </a:solidFill>
            </a:ln>
          </p:spPr>
          <p:txBody>
            <a:bodyPr wrap="square" rtlCol="0">
              <a:spAutoFit/>
            </a:bodyPr>
            <a:lstStyle>
              <a:defPPr>
                <a:defRPr lang="en-US"/>
              </a:defPPr>
              <a:lvl1pPr algn="ctr">
                <a:defRPr u="none">
                  <a:latin typeface="+mn-lt"/>
                </a:defRPr>
              </a:lvl1pPr>
            </a:lstStyle>
            <a:p>
              <a:pPr algn="l"/>
              <a:r>
                <a:rPr lang="en-US" dirty="0" smtClean="0"/>
                <a:t>very good for</a:t>
              </a:r>
              <a:endParaRPr lang="en-AU" dirty="0"/>
            </a:p>
          </p:txBody>
        </p:sp>
      </p:grpSp>
      <p:pic>
        <p:nvPicPr>
          <p:cNvPr id="77" name="Picture 76"/>
          <p:cNvPicPr>
            <a:picLocks noChangeAspect="1"/>
          </p:cNvPicPr>
          <p:nvPr/>
        </p:nvPicPr>
        <p:blipFill rotWithShape="1">
          <a:blip r:embed="rId3"/>
          <a:srcRect r="44596"/>
          <a:stretch/>
        </p:blipFill>
        <p:spPr>
          <a:xfrm>
            <a:off x="5857280" y="6603454"/>
            <a:ext cx="4464496" cy="1085850"/>
          </a:xfrm>
          <a:prstGeom prst="rect">
            <a:avLst/>
          </a:prstGeom>
        </p:spPr>
      </p:pic>
      <p:pic>
        <p:nvPicPr>
          <p:cNvPr id="3" name="Picture 2"/>
          <p:cNvPicPr>
            <a:picLocks noChangeAspect="1"/>
          </p:cNvPicPr>
          <p:nvPr/>
        </p:nvPicPr>
        <p:blipFill>
          <a:blip r:embed="rId4"/>
          <a:stretch>
            <a:fillRect/>
          </a:stretch>
        </p:blipFill>
        <p:spPr>
          <a:xfrm>
            <a:off x="1131392" y="6931271"/>
            <a:ext cx="4388215" cy="660174"/>
          </a:xfrm>
          <a:prstGeom prst="rect">
            <a:avLst/>
          </a:prstGeom>
        </p:spPr>
      </p:pic>
      <p:sp>
        <p:nvSpPr>
          <p:cNvPr id="40" name="Content Placeholder 2"/>
          <p:cNvSpPr txBox="1">
            <a:spLocks/>
          </p:cNvSpPr>
          <p:nvPr/>
        </p:nvSpPr>
        <p:spPr bwMode="auto">
          <a:xfrm>
            <a:off x="9612485" y="1772375"/>
            <a:ext cx="3424549" cy="1391600"/>
          </a:xfrm>
          <a:prstGeom prst="rect">
            <a:avLst/>
          </a:prstGeom>
          <a:solidFill>
            <a:schemeClr val="bg1"/>
          </a:solidFill>
          <a:ln w="9525">
            <a:noFill/>
            <a:miter lim="800000"/>
            <a:headEnd/>
            <a:tailEnd/>
          </a:ln>
        </p:spPr>
        <p:txBody>
          <a:bodyPr vert="horz" wrap="square" lIns="91440" tIns="82800" rIns="91440" bIns="45720" numCol="1" anchor="t" anchorCtr="0" compatLnSpc="1">
            <a:prstTxWarp prst="textNoShape">
              <a:avLst/>
            </a:prstTxWarp>
          </a:bodyPr>
          <a:lstStyle>
            <a:lvl1pPr marL="355600" indent="-355600" algn="l" rtl="0" eaLnBrk="0" fontAlgn="base" hangingPunct="0">
              <a:lnSpc>
                <a:spcPct val="110000"/>
              </a:lnSpc>
              <a:spcBef>
                <a:spcPct val="5000"/>
              </a:spcBef>
              <a:spcAft>
                <a:spcPct val="0"/>
              </a:spcAft>
              <a:buClr>
                <a:srgbClr val="0000FF"/>
              </a:buClr>
              <a:buFont typeface="Symbol" pitchFamily="18" charset="2"/>
              <a:buChar char="·"/>
              <a:defRPr sz="3000">
                <a:solidFill>
                  <a:schemeClr val="tx1"/>
                </a:solidFill>
                <a:latin typeface="+mn-lt"/>
                <a:ea typeface="+mn-ea"/>
                <a:cs typeface="+mn-cs"/>
              </a:defRPr>
            </a:lvl1pPr>
            <a:lvl2pPr marL="723900" indent="-368300" algn="l" rtl="0" eaLnBrk="0" fontAlgn="base" hangingPunct="0">
              <a:lnSpc>
                <a:spcPct val="110000"/>
              </a:lnSpc>
              <a:spcBef>
                <a:spcPct val="5000"/>
              </a:spcBef>
              <a:spcAft>
                <a:spcPct val="0"/>
              </a:spcAft>
              <a:buClr>
                <a:srgbClr val="FF33CC"/>
              </a:buClr>
              <a:buFont typeface="Symbol" pitchFamily="18" charset="2"/>
              <a:buChar char="·"/>
              <a:defRPr sz="2800">
                <a:solidFill>
                  <a:schemeClr val="tx1"/>
                </a:solidFill>
                <a:latin typeface="+mn-lt"/>
              </a:defRPr>
            </a:lvl2pPr>
            <a:lvl3pPr marL="990600" indent="-246063" algn="l" rtl="0" eaLnBrk="0" fontAlgn="base" hangingPunct="0">
              <a:lnSpc>
                <a:spcPct val="110000"/>
              </a:lnSpc>
              <a:spcBef>
                <a:spcPct val="5000"/>
              </a:spcBef>
              <a:spcAft>
                <a:spcPct val="0"/>
              </a:spcAft>
              <a:buClr>
                <a:srgbClr val="33CC33"/>
              </a:buClr>
              <a:buChar char="•"/>
              <a:defRPr sz="2600">
                <a:solidFill>
                  <a:schemeClr val="tx1"/>
                </a:solidFill>
                <a:latin typeface="+mn-lt"/>
              </a:defRPr>
            </a:lvl3pPr>
            <a:lvl4pPr marL="2470352" indent="-587014" algn="l" rtl="0" eaLnBrk="0" fontAlgn="base" hangingPunct="0">
              <a:lnSpc>
                <a:spcPct val="110000"/>
              </a:lnSpc>
              <a:spcBef>
                <a:spcPct val="5000"/>
              </a:spcBef>
              <a:spcAft>
                <a:spcPct val="0"/>
              </a:spcAft>
              <a:buChar char="–"/>
              <a:defRPr sz="2400">
                <a:solidFill>
                  <a:schemeClr val="tx1"/>
                </a:solidFill>
                <a:latin typeface="+mn-lt"/>
              </a:defRPr>
            </a:lvl4pPr>
            <a:lvl5pPr marL="3081825" indent="-587014" algn="l" rtl="0" eaLnBrk="0" fontAlgn="base" hangingPunct="0">
              <a:lnSpc>
                <a:spcPct val="110000"/>
              </a:lnSpc>
              <a:spcBef>
                <a:spcPct val="5000"/>
              </a:spcBef>
              <a:spcAft>
                <a:spcPct val="0"/>
              </a:spcAft>
              <a:buChar char="»"/>
              <a:defRPr sz="2400">
                <a:solidFill>
                  <a:schemeClr val="tx1"/>
                </a:solidFill>
                <a:latin typeface="+mn-lt"/>
              </a:defRPr>
            </a:lvl5pPr>
            <a:lvl6pPr marL="3962347" indent="-587014" algn="l" rtl="0" eaLnBrk="0" fontAlgn="base" hangingPunct="0">
              <a:lnSpc>
                <a:spcPct val="95000"/>
              </a:lnSpc>
              <a:spcBef>
                <a:spcPct val="5000"/>
              </a:spcBef>
              <a:spcAft>
                <a:spcPct val="0"/>
              </a:spcAft>
              <a:buChar char="»"/>
              <a:defRPr sz="4237">
                <a:solidFill>
                  <a:schemeClr val="tx1"/>
                </a:solidFill>
                <a:latin typeface="+mn-lt"/>
              </a:defRPr>
            </a:lvl6pPr>
            <a:lvl7pPr marL="4842868" indent="-587014" algn="l" rtl="0" eaLnBrk="0" fontAlgn="base" hangingPunct="0">
              <a:lnSpc>
                <a:spcPct val="95000"/>
              </a:lnSpc>
              <a:spcBef>
                <a:spcPct val="5000"/>
              </a:spcBef>
              <a:spcAft>
                <a:spcPct val="0"/>
              </a:spcAft>
              <a:buChar char="»"/>
              <a:defRPr sz="4237">
                <a:solidFill>
                  <a:schemeClr val="tx1"/>
                </a:solidFill>
                <a:latin typeface="+mn-lt"/>
              </a:defRPr>
            </a:lvl7pPr>
            <a:lvl8pPr marL="5723390" indent="-587014" algn="l" rtl="0" eaLnBrk="0" fontAlgn="base" hangingPunct="0">
              <a:lnSpc>
                <a:spcPct val="95000"/>
              </a:lnSpc>
              <a:spcBef>
                <a:spcPct val="5000"/>
              </a:spcBef>
              <a:spcAft>
                <a:spcPct val="0"/>
              </a:spcAft>
              <a:buChar char="»"/>
              <a:defRPr sz="4237">
                <a:solidFill>
                  <a:schemeClr val="tx1"/>
                </a:solidFill>
                <a:latin typeface="+mn-lt"/>
              </a:defRPr>
            </a:lvl8pPr>
            <a:lvl9pPr marL="6603911" indent="-587014" algn="l" rtl="0" eaLnBrk="0" fontAlgn="base" hangingPunct="0">
              <a:lnSpc>
                <a:spcPct val="95000"/>
              </a:lnSpc>
              <a:spcBef>
                <a:spcPct val="5000"/>
              </a:spcBef>
              <a:spcAft>
                <a:spcPct val="0"/>
              </a:spcAft>
              <a:buChar char="»"/>
              <a:defRPr sz="4237">
                <a:solidFill>
                  <a:schemeClr val="tx1"/>
                </a:solidFill>
                <a:latin typeface="+mn-lt"/>
              </a:defRPr>
            </a:lvl9pPr>
          </a:lstStyle>
          <a:p>
            <a:pPr marL="354013" lvl="1" indent="-354013">
              <a:lnSpc>
                <a:spcPct val="95000"/>
              </a:lnSpc>
            </a:pPr>
            <a:r>
              <a:rPr lang="en-AU" u="none" kern="0" dirty="0" smtClean="0"/>
              <a:t>This is a great method</a:t>
            </a:r>
            <a:br>
              <a:rPr lang="en-AU" u="none" kern="0" dirty="0" smtClean="0"/>
            </a:br>
            <a:r>
              <a:rPr lang="en-AU" u="none" kern="0" dirty="0" smtClean="0"/>
              <a:t>to deal with sampling uncertainty.</a:t>
            </a:r>
          </a:p>
        </p:txBody>
      </p:sp>
    </p:spTree>
    <p:custDataLst>
      <p:tags r:id="rId1"/>
    </p:custDataLst>
    <p:extLst>
      <p:ext uri="{BB962C8B-B14F-4D97-AF65-F5344CB8AC3E}">
        <p14:creationId xmlns:p14="http://schemas.microsoft.com/office/powerpoint/2010/main" val="338217433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9"/>
                                        </p:tgtEl>
                                        <p:attrNameLst>
                                          <p:attrName>style.visibility</p:attrName>
                                        </p:attrNameLst>
                                      </p:cBhvr>
                                      <p:to>
                                        <p:strVal val="visible"/>
                                      </p:to>
                                    </p:set>
                                    <p:animEffect transition="in" filter="wipe(left)">
                                      <p:cBhvr>
                                        <p:cTn id="21" dur="500"/>
                                        <p:tgtEl>
                                          <p:spTgt spid="6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1"/>
                                        </p:tgtEl>
                                        <p:attrNameLst>
                                          <p:attrName>style.visibility</p:attrName>
                                        </p:attrNameLst>
                                      </p:cBhvr>
                                      <p:to>
                                        <p:strVal val="visible"/>
                                      </p:to>
                                    </p:set>
                                    <p:animEffect transition="in" filter="wipe(left)">
                                      <p:cBhvr>
                                        <p:cTn id="26" dur="500"/>
                                        <p:tgtEl>
                                          <p:spTgt spid="7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72"/>
                                        </p:tgtEl>
                                        <p:attrNameLst>
                                          <p:attrName>style.visibility</p:attrName>
                                        </p:attrNameLst>
                                      </p:cBhvr>
                                      <p:to>
                                        <p:strVal val="visible"/>
                                      </p:to>
                                    </p:set>
                                    <p:animEffect transition="in" filter="wipe(left)">
                                      <p:cBhvr>
                                        <p:cTn id="31" dur="500"/>
                                        <p:tgtEl>
                                          <p:spTgt spid="7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wipe(left)">
                                      <p:cBhvr>
                                        <p:cTn id="36" dur="500"/>
                                        <p:tgtEl>
                                          <p:spTgt spid="18"/>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wipe(left)">
                                      <p:cBhvr>
                                        <p:cTn id="41" dur="500"/>
                                        <p:tgtEl>
                                          <p:spTgt spid="40"/>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499"/>
                                          </p:stCondLst>
                                        </p:cTn>
                                        <p:tgtEl>
                                          <p:spTgt spid="5123">
                                            <p:txEl>
                                              <p:pRg st="10" end="10"/>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499"/>
                                          </p:stCondLst>
                                        </p:cTn>
                                        <p:tgtEl>
                                          <p:spTgt spid="5123">
                                            <p:txEl>
                                              <p:pRg st="11" end="11"/>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499"/>
                                          </p:stCondLst>
                                        </p:cTn>
                                        <p:tgtEl>
                                          <p:spTgt spid="5123">
                                            <p:txEl>
                                              <p:pRg st="12" end="12"/>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3"/>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77"/>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499"/>
                                          </p:stCondLst>
                                        </p:cTn>
                                        <p:tgtEl>
                                          <p:spTgt spid="5123">
                                            <p:txEl>
                                              <p:pRg st="16" end="16"/>
                                            </p:txEl>
                                          </p:spTgt>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499"/>
                                          </p:stCondLst>
                                        </p:cTn>
                                        <p:tgtEl>
                                          <p:spTgt spid="512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P spid="69" grpId="0" animBg="1"/>
      <p:bldP spid="71" grpId="0" animBg="1"/>
      <p:bldP spid="72" grpId="0" animBg="1"/>
      <p:bldP spid="40"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23280" y="26012"/>
            <a:ext cx="12935806" cy="9823532"/>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marL="0" indent="0">
              <a:lnSpc>
                <a:spcPct val="106000"/>
              </a:lnSpc>
              <a:buNone/>
            </a:pPr>
            <a:r>
              <a:rPr lang="en-US" b="1" dirty="0" smtClean="0">
                <a:solidFill>
                  <a:srgbClr val="0000FF"/>
                </a:solidFill>
              </a:rPr>
              <a:t>Non-Clinical </a:t>
            </a:r>
            <a:r>
              <a:rPr lang="en-US" b="1" dirty="0">
                <a:solidFill>
                  <a:srgbClr val="0000FF"/>
                </a:solidFill>
              </a:rPr>
              <a:t>Magnitude-Based Inference</a:t>
            </a:r>
          </a:p>
          <a:p>
            <a:pPr>
              <a:lnSpc>
                <a:spcPct val="105000"/>
              </a:lnSpc>
            </a:pPr>
            <a:r>
              <a:rPr lang="en-US" dirty="0" smtClean="0"/>
              <a:t>The qualitative magnitude can still be expressed as the lower and upper 90%CLs, but I usually state the observed magnitude.</a:t>
            </a:r>
          </a:p>
          <a:p>
            <a:pPr>
              <a:lnSpc>
                <a:spcPct val="105000"/>
              </a:lnSpc>
            </a:pPr>
            <a:r>
              <a:rPr lang="en-US" dirty="0" smtClean="0"/>
              <a:t>Then you state the qualitative probability that the effect is substantial and/or trivial, when either of these is at least possible and the effect has adequate precision.</a:t>
            </a:r>
          </a:p>
          <a:p>
            <a:pPr>
              <a:lnSpc>
                <a:spcPct val="105000"/>
              </a:lnSpc>
            </a:pPr>
            <a:endParaRPr lang="en-US" dirty="0"/>
          </a:p>
          <a:p>
            <a:pPr>
              <a:lnSpc>
                <a:spcPct val="105000"/>
              </a:lnSpc>
            </a:pPr>
            <a:endParaRPr lang="en-US" dirty="0" smtClean="0"/>
          </a:p>
          <a:p>
            <a:pPr>
              <a:lnSpc>
                <a:spcPct val="105000"/>
              </a:lnSpc>
            </a:pPr>
            <a:endParaRPr lang="en-US" dirty="0"/>
          </a:p>
          <a:p>
            <a:pPr>
              <a:lnSpc>
                <a:spcPct val="105000"/>
              </a:lnSpc>
            </a:pPr>
            <a:endParaRPr lang="en-US" dirty="0" smtClean="0"/>
          </a:p>
          <a:p>
            <a:pPr>
              <a:lnSpc>
                <a:spcPct val="105000"/>
              </a:lnSpc>
            </a:pPr>
            <a:endParaRPr lang="en-US" dirty="0"/>
          </a:p>
          <a:p>
            <a:pPr>
              <a:lnSpc>
                <a:spcPct val="105000"/>
              </a:lnSpc>
            </a:pPr>
            <a:endParaRPr lang="en-US" sz="4000" dirty="0" smtClean="0"/>
          </a:p>
          <a:p>
            <a:pPr>
              <a:lnSpc>
                <a:spcPct val="105000"/>
              </a:lnSpc>
            </a:pPr>
            <a:endParaRPr lang="en-US" sz="3200" dirty="0"/>
          </a:p>
          <a:p>
            <a:pPr>
              <a:lnSpc>
                <a:spcPct val="105000"/>
              </a:lnSpc>
            </a:pPr>
            <a:endParaRPr lang="en-US" dirty="0" smtClean="0"/>
          </a:p>
          <a:p>
            <a:pPr>
              <a:lnSpc>
                <a:spcPct val="105000"/>
              </a:lnSpc>
            </a:pPr>
            <a:endParaRPr lang="en-US" dirty="0"/>
          </a:p>
          <a:p>
            <a:pPr>
              <a:lnSpc>
                <a:spcPct val="105000"/>
              </a:lnSpc>
            </a:pPr>
            <a:r>
              <a:rPr lang="en-US" dirty="0" smtClean="0"/>
              <a:t>In a table or figure, the probabilities can be abbreviated with asterisks and superscript 0s.</a:t>
            </a:r>
          </a:p>
          <a:p>
            <a:pPr lvl="1">
              <a:lnSpc>
                <a:spcPct val="105000"/>
              </a:lnSpc>
            </a:pPr>
            <a:r>
              <a:rPr lang="en-US" dirty="0" smtClean="0"/>
              <a:t>These draw more attention to effects with more evidence.</a:t>
            </a:r>
          </a:p>
          <a:p>
            <a:pPr>
              <a:lnSpc>
                <a:spcPct val="105000"/>
              </a:lnSpc>
            </a:pPr>
            <a:r>
              <a:rPr lang="en-US" dirty="0" smtClean="0"/>
              <a:t>Don't worry about trying to show the terms </a:t>
            </a:r>
            <a:r>
              <a:rPr lang="en-US" i="1" dirty="0" smtClean="0"/>
              <a:t>unlikely</a:t>
            </a:r>
            <a:r>
              <a:rPr lang="en-US" dirty="0" smtClean="0"/>
              <a:t>, </a:t>
            </a:r>
            <a:r>
              <a:rPr lang="en-US" i="1" dirty="0" smtClean="0"/>
              <a:t>very unlikely</a:t>
            </a:r>
            <a:r>
              <a:rPr lang="en-US" dirty="0" smtClean="0"/>
              <a:t> and </a:t>
            </a:r>
            <a:r>
              <a:rPr lang="en-US" i="1" dirty="0" smtClean="0"/>
              <a:t>most unlikely</a:t>
            </a:r>
            <a:r>
              <a:rPr lang="en-US" dirty="0" smtClean="0"/>
              <a:t>.</a:t>
            </a:r>
          </a:p>
          <a:p>
            <a:pPr lvl="1">
              <a:lnSpc>
                <a:spcPct val="105000"/>
              </a:lnSpc>
            </a:pPr>
            <a:r>
              <a:rPr lang="en-US" dirty="0" smtClean="0"/>
              <a:t>But some researchers like to show all three chances. Example: 3.4/53/44 %. OK.</a:t>
            </a:r>
          </a:p>
          <a:p>
            <a:pPr lvl="2">
              <a:lnSpc>
                <a:spcPct val="105000"/>
              </a:lnSpc>
            </a:pPr>
            <a:r>
              <a:rPr lang="en-US" dirty="0" smtClean="0"/>
              <a:t>Expressed as p values, these are also convenient for those who like to test hypotheses.</a:t>
            </a:r>
          </a:p>
        </p:txBody>
      </p:sp>
      <p:grpSp>
        <p:nvGrpSpPr>
          <p:cNvPr id="3" name="Group 2"/>
          <p:cNvGrpSpPr/>
          <p:nvPr/>
        </p:nvGrpSpPr>
        <p:grpSpPr>
          <a:xfrm>
            <a:off x="5352833" y="2554442"/>
            <a:ext cx="2094676" cy="606981"/>
            <a:chOff x="5352833" y="2554442"/>
            <a:chExt cx="2094676" cy="606981"/>
          </a:xfrm>
        </p:grpSpPr>
        <p:sp>
          <p:nvSpPr>
            <p:cNvPr id="52" name="Rectangle 56"/>
            <p:cNvSpPr>
              <a:spLocks noChangeArrowheads="1"/>
            </p:cNvSpPr>
            <p:nvPr/>
          </p:nvSpPr>
          <p:spPr bwMode="auto">
            <a:xfrm>
              <a:off x="5352833" y="2884424"/>
              <a:ext cx="209467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90000"/>
                </a:lnSpc>
                <a:spcAft>
                  <a:spcPts val="0"/>
                </a:spcAft>
              </a:pPr>
              <a:r>
                <a:rPr lang="en-US" altLang="en-US" sz="2000" u="none" dirty="0" smtClean="0">
                  <a:solidFill>
                    <a:srgbClr val="000000"/>
                  </a:solidFill>
                  <a:latin typeface="Arial Narrow" panose="020B0606020202030204" pitchFamily="34" charset="0"/>
                </a:rPr>
                <a:t>via MBI: the effect is…</a:t>
              </a:r>
              <a:endParaRPr lang="en-US" altLang="en-US" sz="2000" u="none" dirty="0"/>
            </a:p>
          </p:txBody>
        </p:sp>
        <p:sp>
          <p:nvSpPr>
            <p:cNvPr id="54" name="Rectangle 56"/>
            <p:cNvSpPr>
              <a:spLocks noChangeArrowheads="1"/>
            </p:cNvSpPr>
            <p:nvPr/>
          </p:nvSpPr>
          <p:spPr bwMode="auto">
            <a:xfrm>
              <a:off x="5352833" y="2554442"/>
              <a:ext cx="10419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eaLnBrk="0" hangingPunct="0"/>
              <a:r>
                <a:rPr lang="en-US" altLang="en-US" sz="2000" u="none" dirty="0">
                  <a:solidFill>
                    <a:srgbClr val="000000"/>
                  </a:solidFill>
                  <a:latin typeface="Arial Narrow" panose="020B0606020202030204" pitchFamily="34" charset="0"/>
                </a:rPr>
                <a:t>Conclusion</a:t>
              </a:r>
            </a:p>
          </p:txBody>
        </p:sp>
      </p:grpSp>
      <p:sp>
        <p:nvSpPr>
          <p:cNvPr id="68" name="Rectangle 56"/>
          <p:cNvSpPr>
            <a:spLocks noChangeArrowheads="1"/>
          </p:cNvSpPr>
          <p:nvPr/>
        </p:nvSpPr>
        <p:spPr bwMode="auto">
          <a:xfrm>
            <a:off x="5352833" y="3945410"/>
            <a:ext cx="15244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small, likely +ive</a:t>
            </a:r>
            <a:endParaRPr lang="en-US" altLang="en-US" sz="2000" u="none" dirty="0"/>
          </a:p>
        </p:txBody>
      </p:sp>
      <p:sp>
        <p:nvSpPr>
          <p:cNvPr id="87" name="Rectangle 56"/>
          <p:cNvSpPr>
            <a:spLocks noChangeArrowheads="1"/>
          </p:cNvSpPr>
          <p:nvPr/>
        </p:nvSpPr>
        <p:spPr bwMode="auto">
          <a:xfrm>
            <a:off x="5352833" y="4645704"/>
            <a:ext cx="21496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likely trivial (&amp; not –ive)</a:t>
            </a:r>
            <a:endParaRPr lang="en-US" altLang="en-US" sz="2000" u="none" dirty="0"/>
          </a:p>
        </p:txBody>
      </p:sp>
      <p:sp>
        <p:nvSpPr>
          <p:cNvPr id="96" name="Rectangle 56"/>
          <p:cNvSpPr>
            <a:spLocks noChangeArrowheads="1"/>
          </p:cNvSpPr>
          <p:nvPr/>
        </p:nvSpPr>
        <p:spPr bwMode="auto">
          <a:xfrm>
            <a:off x="5352833" y="3595263"/>
            <a:ext cx="198131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small, very likely +ive</a:t>
            </a:r>
            <a:endParaRPr lang="en-US" altLang="en-US" sz="2000" u="none" dirty="0"/>
          </a:p>
        </p:txBody>
      </p:sp>
      <p:sp>
        <p:nvSpPr>
          <p:cNvPr id="101" name="Rectangle 56"/>
          <p:cNvSpPr>
            <a:spLocks noChangeArrowheads="1"/>
          </p:cNvSpPr>
          <p:nvPr/>
        </p:nvSpPr>
        <p:spPr bwMode="auto">
          <a:xfrm>
            <a:off x="5352833" y="4295557"/>
            <a:ext cx="256480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trivial, possibly trivial &amp; +ive</a:t>
            </a:r>
            <a:endParaRPr lang="en-US" altLang="en-US" sz="2000" u="none" dirty="0"/>
          </a:p>
        </p:txBody>
      </p:sp>
      <p:sp>
        <p:nvSpPr>
          <p:cNvPr id="116" name="Rectangle 56"/>
          <p:cNvSpPr>
            <a:spLocks noChangeArrowheads="1"/>
          </p:cNvSpPr>
          <p:nvPr/>
        </p:nvSpPr>
        <p:spPr bwMode="auto">
          <a:xfrm>
            <a:off x="5352833" y="6746591"/>
            <a:ext cx="129683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trivial, unclear</a:t>
            </a:r>
            <a:endParaRPr lang="en-US" altLang="en-US" sz="2000" u="none" dirty="0"/>
          </a:p>
        </p:txBody>
      </p:sp>
      <p:sp>
        <p:nvSpPr>
          <p:cNvPr id="121" name="Rectangle 56"/>
          <p:cNvSpPr>
            <a:spLocks noChangeArrowheads="1"/>
          </p:cNvSpPr>
          <p:nvPr/>
        </p:nvSpPr>
        <p:spPr bwMode="auto">
          <a:xfrm>
            <a:off x="5352833" y="4995851"/>
            <a:ext cx="198612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very/most likely </a:t>
            </a:r>
            <a:r>
              <a:rPr lang="en-US" altLang="en-US" sz="2000" u="none" dirty="0">
                <a:solidFill>
                  <a:srgbClr val="000000"/>
                </a:solidFill>
                <a:latin typeface="Arial Narrow" panose="020B0606020202030204" pitchFamily="34" charset="0"/>
              </a:rPr>
              <a:t>trivial</a:t>
            </a:r>
            <a:endParaRPr lang="en-US" altLang="en-US" sz="2000" u="none" dirty="0"/>
          </a:p>
        </p:txBody>
      </p:sp>
      <p:grpSp>
        <p:nvGrpSpPr>
          <p:cNvPr id="4" name="Group 3"/>
          <p:cNvGrpSpPr/>
          <p:nvPr/>
        </p:nvGrpSpPr>
        <p:grpSpPr>
          <a:xfrm>
            <a:off x="5352833" y="5345998"/>
            <a:ext cx="2558393" cy="1358218"/>
            <a:chOff x="5352833" y="5345998"/>
            <a:chExt cx="2558393" cy="1358218"/>
          </a:xfrm>
        </p:grpSpPr>
        <p:sp>
          <p:nvSpPr>
            <p:cNvPr id="73" name="Rectangle 56"/>
            <p:cNvSpPr>
              <a:spLocks noChangeArrowheads="1"/>
            </p:cNvSpPr>
            <p:nvPr/>
          </p:nvSpPr>
          <p:spPr bwMode="auto">
            <a:xfrm>
              <a:off x="5352833" y="6046292"/>
              <a:ext cx="151804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2000" u="none" dirty="0" smtClean="0">
                  <a:solidFill>
                    <a:srgbClr val="000000"/>
                  </a:solidFill>
                  <a:latin typeface="Arial Narrow" panose="020B0606020202030204" pitchFamily="34" charset="0"/>
                </a:rPr>
                <a:t>small, likely –ive</a:t>
              </a:r>
              <a:endParaRPr lang="en-US" altLang="en-US" sz="2000" u="none" dirty="0"/>
            </a:p>
          </p:txBody>
        </p:sp>
        <p:sp>
          <p:nvSpPr>
            <p:cNvPr id="106" name="Rectangle 56"/>
            <p:cNvSpPr>
              <a:spLocks noChangeArrowheads="1"/>
            </p:cNvSpPr>
            <p:nvPr/>
          </p:nvSpPr>
          <p:spPr bwMode="auto">
            <a:xfrm>
              <a:off x="5352833" y="6396439"/>
              <a:ext cx="24878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2000" u="none" dirty="0" smtClean="0">
                  <a:solidFill>
                    <a:srgbClr val="000000"/>
                  </a:solidFill>
                  <a:latin typeface="Arial Narrow" panose="020B0606020202030204" pitchFamily="34" charset="0"/>
                </a:rPr>
                <a:t>small, very/most likely –ive</a:t>
              </a:r>
              <a:endParaRPr lang="en-US" altLang="en-US" sz="2000" u="none" dirty="0"/>
            </a:p>
          </p:txBody>
        </p:sp>
        <p:sp>
          <p:nvSpPr>
            <p:cNvPr id="111" name="Rectangle 56"/>
            <p:cNvSpPr>
              <a:spLocks noChangeArrowheads="1"/>
            </p:cNvSpPr>
            <p:nvPr/>
          </p:nvSpPr>
          <p:spPr bwMode="auto">
            <a:xfrm>
              <a:off x="5352833" y="5345998"/>
              <a:ext cx="215603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likely trivial (&amp; not +ive)</a:t>
              </a:r>
              <a:endParaRPr lang="en-US" altLang="en-US" sz="2000" u="none" dirty="0"/>
            </a:p>
          </p:txBody>
        </p:sp>
        <p:sp>
          <p:nvSpPr>
            <p:cNvPr id="126" name="Rectangle 56"/>
            <p:cNvSpPr>
              <a:spLocks noChangeArrowheads="1"/>
            </p:cNvSpPr>
            <p:nvPr/>
          </p:nvSpPr>
          <p:spPr bwMode="auto">
            <a:xfrm>
              <a:off x="5352833" y="5696145"/>
              <a:ext cx="255839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small, possibly –ive &amp; trivial</a:t>
              </a:r>
              <a:endParaRPr lang="en-US" altLang="en-US" sz="2000" u="none" dirty="0"/>
            </a:p>
          </p:txBody>
        </p:sp>
      </p:grpSp>
      <p:grpSp>
        <p:nvGrpSpPr>
          <p:cNvPr id="5" name="Group 4"/>
          <p:cNvGrpSpPr/>
          <p:nvPr/>
        </p:nvGrpSpPr>
        <p:grpSpPr>
          <a:xfrm>
            <a:off x="8273671" y="2562365"/>
            <a:ext cx="1426673" cy="998451"/>
            <a:chOff x="8273671" y="2562365"/>
            <a:chExt cx="1426673" cy="998451"/>
          </a:xfrm>
        </p:grpSpPr>
        <p:sp>
          <p:nvSpPr>
            <p:cNvPr id="143" name="Rectangle 56"/>
            <p:cNvSpPr>
              <a:spLocks noChangeArrowheads="1"/>
            </p:cNvSpPr>
            <p:nvPr/>
          </p:nvSpPr>
          <p:spPr bwMode="auto">
            <a:xfrm>
              <a:off x="8273671" y="2892347"/>
              <a:ext cx="10996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90000"/>
                </a:lnSpc>
                <a:spcAft>
                  <a:spcPts val="0"/>
                </a:spcAft>
              </a:pPr>
              <a:r>
                <a:rPr lang="en-US" altLang="en-US" sz="2000" u="none" dirty="0" smtClean="0">
                  <a:solidFill>
                    <a:srgbClr val="000000"/>
                  </a:solidFill>
                  <a:latin typeface="Arial Narrow" panose="020B0606020202030204" pitchFamily="34" charset="0"/>
                </a:rPr>
                <a:t>abbreviated</a:t>
              </a:r>
              <a:endParaRPr lang="en-US" altLang="en-US" sz="2000" u="none" dirty="0"/>
            </a:p>
          </p:txBody>
        </p:sp>
        <p:sp>
          <p:nvSpPr>
            <p:cNvPr id="144" name="Rectangle 56"/>
            <p:cNvSpPr>
              <a:spLocks noChangeArrowheads="1"/>
            </p:cNvSpPr>
            <p:nvPr/>
          </p:nvSpPr>
          <p:spPr bwMode="auto">
            <a:xfrm>
              <a:off x="8273671" y="2562365"/>
              <a:ext cx="10419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eaLnBrk="0" hangingPunct="0"/>
              <a:r>
                <a:rPr lang="en-US" altLang="en-US" sz="2000" u="none" dirty="0">
                  <a:solidFill>
                    <a:srgbClr val="000000"/>
                  </a:solidFill>
                  <a:latin typeface="Arial Narrow" panose="020B0606020202030204" pitchFamily="34" charset="0"/>
                </a:rPr>
                <a:t>Conclusion</a:t>
              </a:r>
            </a:p>
          </p:txBody>
        </p:sp>
        <p:sp>
          <p:nvSpPr>
            <p:cNvPr id="145" name="Rectangle 56"/>
            <p:cNvSpPr>
              <a:spLocks noChangeArrowheads="1"/>
            </p:cNvSpPr>
            <p:nvPr/>
          </p:nvSpPr>
          <p:spPr bwMode="auto">
            <a:xfrm>
              <a:off x="8273671" y="3253039"/>
              <a:ext cx="14266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moderate </a:t>
              </a:r>
              <a:r>
                <a:rPr lang="en-US" altLang="en-US" sz="2000" u="none" dirty="0" smtClean="0">
                  <a:solidFill>
                    <a:srgbClr val="000000"/>
                  </a:solidFill>
                  <a:latin typeface="Arial Narrow" panose="020B0606020202030204" pitchFamily="34" charset="0"/>
                  <a:sym typeface="Symbol" panose="05050102010706020507" pitchFamily="18" charset="2"/>
                </a:rPr>
                <a:t>****</a:t>
              </a:r>
              <a:endParaRPr lang="en-US" altLang="en-US" sz="2000" u="none" dirty="0"/>
            </a:p>
          </p:txBody>
        </p:sp>
      </p:grpSp>
      <p:sp>
        <p:nvSpPr>
          <p:cNvPr id="148" name="Rectangle 56"/>
          <p:cNvSpPr>
            <a:spLocks noChangeArrowheads="1"/>
          </p:cNvSpPr>
          <p:nvPr/>
        </p:nvSpPr>
        <p:spPr bwMode="auto">
          <a:xfrm>
            <a:off x="8273671" y="4653627"/>
            <a:ext cx="70532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trivial</a:t>
            </a:r>
            <a:r>
              <a:rPr lang="en-US" altLang="en-US" sz="2000" u="none" baseline="30000" dirty="0" smtClean="0">
                <a:solidFill>
                  <a:srgbClr val="000000"/>
                </a:solidFill>
                <a:latin typeface="Arial Narrow" panose="020B0606020202030204" pitchFamily="34" charset="0"/>
              </a:rPr>
              <a:t> 00</a:t>
            </a:r>
            <a:endParaRPr lang="en-US" altLang="en-US" sz="2000" u="none" dirty="0"/>
          </a:p>
        </p:txBody>
      </p:sp>
      <p:grpSp>
        <p:nvGrpSpPr>
          <p:cNvPr id="6" name="Group 5"/>
          <p:cNvGrpSpPr/>
          <p:nvPr/>
        </p:nvGrpSpPr>
        <p:grpSpPr>
          <a:xfrm>
            <a:off x="8273671" y="3603186"/>
            <a:ext cx="947375" cy="657924"/>
            <a:chOff x="8273671" y="3603186"/>
            <a:chExt cx="947375" cy="657924"/>
          </a:xfrm>
        </p:grpSpPr>
        <p:sp>
          <p:nvSpPr>
            <p:cNvPr id="146" name="Rectangle 56"/>
            <p:cNvSpPr>
              <a:spLocks noChangeArrowheads="1"/>
            </p:cNvSpPr>
            <p:nvPr/>
          </p:nvSpPr>
          <p:spPr bwMode="auto">
            <a:xfrm>
              <a:off x="8273671" y="3953333"/>
              <a:ext cx="86562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a:solidFill>
                    <a:srgbClr val="000000"/>
                  </a:solidFill>
                  <a:latin typeface="Arial Narrow" panose="020B0606020202030204" pitchFamily="34" charset="0"/>
                </a:rPr>
                <a:t>small </a:t>
              </a:r>
              <a:r>
                <a:rPr lang="en-US" altLang="en-US" sz="2000" u="none" dirty="0">
                  <a:solidFill>
                    <a:srgbClr val="000000"/>
                  </a:solidFill>
                  <a:latin typeface="Arial Narrow" panose="020B0606020202030204" pitchFamily="34" charset="0"/>
                  <a:sym typeface="Symbol" panose="05050102010706020507" pitchFamily="18" charset="2"/>
                </a:rPr>
                <a:t>**</a:t>
              </a:r>
              <a:endParaRPr lang="en-US" altLang="en-US" sz="2000" u="none" dirty="0"/>
            </a:p>
          </p:txBody>
        </p:sp>
        <p:sp>
          <p:nvSpPr>
            <p:cNvPr id="149" name="Rectangle 56"/>
            <p:cNvSpPr>
              <a:spLocks noChangeArrowheads="1"/>
            </p:cNvSpPr>
            <p:nvPr/>
          </p:nvSpPr>
          <p:spPr bwMode="auto">
            <a:xfrm>
              <a:off x="8273671" y="3603186"/>
              <a:ext cx="9473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small </a:t>
              </a:r>
              <a:r>
                <a:rPr lang="en-US" altLang="en-US" sz="2000" u="none" dirty="0">
                  <a:solidFill>
                    <a:srgbClr val="000000"/>
                  </a:solidFill>
                  <a:latin typeface="Arial Narrow" panose="020B0606020202030204" pitchFamily="34" charset="0"/>
                  <a:sym typeface="Symbol" panose="05050102010706020507" pitchFamily="18" charset="2"/>
                </a:rPr>
                <a:t>***</a:t>
              </a:r>
              <a:endParaRPr lang="en-US" altLang="en-US" sz="2000" u="none" dirty="0"/>
            </a:p>
          </p:txBody>
        </p:sp>
      </p:grpSp>
      <p:sp>
        <p:nvSpPr>
          <p:cNvPr id="150" name="Rectangle 56"/>
          <p:cNvSpPr>
            <a:spLocks noChangeArrowheads="1"/>
          </p:cNvSpPr>
          <p:nvPr/>
        </p:nvSpPr>
        <p:spPr bwMode="auto">
          <a:xfrm>
            <a:off x="8273671" y="4303480"/>
            <a:ext cx="8431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trivial</a:t>
            </a:r>
            <a:r>
              <a:rPr lang="en-US" altLang="en-US" sz="2000" u="none" baseline="30000" dirty="0" smtClean="0">
                <a:solidFill>
                  <a:srgbClr val="000000"/>
                </a:solidFill>
                <a:latin typeface="Arial Narrow" panose="020B0606020202030204" pitchFamily="34" charset="0"/>
              </a:rPr>
              <a:t> 0</a:t>
            </a:r>
            <a:r>
              <a:rPr lang="en-US" altLang="en-US" sz="2000" u="none" dirty="0" smtClean="0">
                <a:solidFill>
                  <a:srgbClr val="000000"/>
                </a:solidFill>
                <a:latin typeface="Arial Narrow" panose="020B0606020202030204" pitchFamily="34" charset="0"/>
                <a:sym typeface="Symbol" panose="05050102010706020507" pitchFamily="18" charset="2"/>
              </a:rPr>
              <a:t></a:t>
            </a:r>
            <a:r>
              <a:rPr lang="en-US" altLang="en-US" sz="2000" u="none" dirty="0">
                <a:solidFill>
                  <a:srgbClr val="000000"/>
                </a:solidFill>
                <a:latin typeface="Arial Narrow" panose="020B0606020202030204" pitchFamily="34" charset="0"/>
                <a:sym typeface="Symbol" panose="05050102010706020507" pitchFamily="18" charset="2"/>
              </a:rPr>
              <a:t>*</a:t>
            </a:r>
            <a:endParaRPr lang="en-US" altLang="en-US" sz="2000" u="none" dirty="0"/>
          </a:p>
        </p:txBody>
      </p:sp>
      <p:grpSp>
        <p:nvGrpSpPr>
          <p:cNvPr id="8" name="Group 7"/>
          <p:cNvGrpSpPr/>
          <p:nvPr/>
        </p:nvGrpSpPr>
        <p:grpSpPr>
          <a:xfrm>
            <a:off x="8273671" y="6054215"/>
            <a:ext cx="1332096" cy="657924"/>
            <a:chOff x="8273671" y="6054215"/>
            <a:chExt cx="1332096" cy="657924"/>
          </a:xfrm>
        </p:grpSpPr>
        <p:sp>
          <p:nvSpPr>
            <p:cNvPr id="147" name="Rectangle 56"/>
            <p:cNvSpPr>
              <a:spLocks noChangeArrowheads="1"/>
            </p:cNvSpPr>
            <p:nvPr/>
          </p:nvSpPr>
          <p:spPr bwMode="auto">
            <a:xfrm>
              <a:off x="8273671" y="6054215"/>
              <a:ext cx="86562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2000" u="none" dirty="0" smtClean="0">
                  <a:solidFill>
                    <a:srgbClr val="000000"/>
                  </a:solidFill>
                  <a:latin typeface="Arial Narrow" panose="020B0606020202030204" pitchFamily="34" charset="0"/>
                </a:rPr>
                <a:t>small </a:t>
              </a:r>
              <a:r>
                <a:rPr lang="en-US" altLang="en-US" sz="2000" u="none" dirty="0" smtClean="0">
                  <a:solidFill>
                    <a:srgbClr val="000000"/>
                  </a:solidFill>
                  <a:latin typeface="Arial Narrow" panose="020B0606020202030204" pitchFamily="34" charset="0"/>
                  <a:sym typeface="Symbol" panose="05050102010706020507" pitchFamily="18" charset="2"/>
                </a:rPr>
                <a:t>**</a:t>
              </a:r>
              <a:endParaRPr lang="en-US" altLang="en-US" sz="2000" u="none" dirty="0"/>
            </a:p>
          </p:txBody>
        </p:sp>
        <p:sp>
          <p:nvSpPr>
            <p:cNvPr id="151" name="Rectangle 56"/>
            <p:cNvSpPr>
              <a:spLocks noChangeArrowheads="1"/>
            </p:cNvSpPr>
            <p:nvPr/>
          </p:nvSpPr>
          <p:spPr bwMode="auto">
            <a:xfrm>
              <a:off x="8273671" y="6404362"/>
              <a:ext cx="133209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2000" u="none" dirty="0" smtClean="0">
                  <a:solidFill>
                    <a:srgbClr val="000000"/>
                  </a:solidFill>
                  <a:latin typeface="Arial Narrow" panose="020B0606020202030204" pitchFamily="34" charset="0"/>
                </a:rPr>
                <a:t>small </a:t>
              </a:r>
              <a:r>
                <a:rPr lang="en-US" altLang="en-US" sz="2000" u="none" dirty="0">
                  <a:solidFill>
                    <a:srgbClr val="000000"/>
                  </a:solidFill>
                  <a:latin typeface="Arial Narrow" panose="020B0606020202030204" pitchFamily="34" charset="0"/>
                  <a:sym typeface="Symbol" panose="05050102010706020507" pitchFamily="18" charset="2"/>
                </a:rPr>
                <a:t></a:t>
              </a:r>
              <a:r>
                <a:rPr lang="en-US" altLang="en-US" sz="2000" u="none" dirty="0" smtClean="0">
                  <a:solidFill>
                    <a:srgbClr val="000000"/>
                  </a:solidFill>
                  <a:latin typeface="Arial Narrow" panose="020B0606020202030204" pitchFamily="34" charset="0"/>
                  <a:sym typeface="Symbol" panose="05050102010706020507" pitchFamily="18" charset="2"/>
                </a:rPr>
                <a:t>***/****</a:t>
              </a:r>
              <a:endParaRPr lang="en-US" altLang="en-US" sz="2000" u="none" dirty="0"/>
            </a:p>
          </p:txBody>
        </p:sp>
      </p:grpSp>
      <p:sp>
        <p:nvSpPr>
          <p:cNvPr id="153" name="Rectangle 56"/>
          <p:cNvSpPr>
            <a:spLocks noChangeArrowheads="1"/>
          </p:cNvSpPr>
          <p:nvPr/>
        </p:nvSpPr>
        <p:spPr bwMode="auto">
          <a:xfrm>
            <a:off x="8273671" y="6754514"/>
            <a:ext cx="49051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trivial</a:t>
            </a:r>
            <a:endParaRPr lang="en-US" altLang="en-US" sz="2000" u="none" dirty="0"/>
          </a:p>
        </p:txBody>
      </p:sp>
      <p:sp>
        <p:nvSpPr>
          <p:cNvPr id="152" name="Rectangle 56"/>
          <p:cNvSpPr>
            <a:spLocks noChangeArrowheads="1"/>
          </p:cNvSpPr>
          <p:nvPr/>
        </p:nvSpPr>
        <p:spPr bwMode="auto">
          <a:xfrm>
            <a:off x="8273671" y="5353921"/>
            <a:ext cx="70532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trivial</a:t>
            </a:r>
            <a:r>
              <a:rPr lang="en-US" altLang="en-US" sz="2000" u="none" baseline="30000" dirty="0" smtClean="0">
                <a:solidFill>
                  <a:srgbClr val="000000"/>
                </a:solidFill>
                <a:latin typeface="Arial Narrow" panose="020B0606020202030204" pitchFamily="34" charset="0"/>
              </a:rPr>
              <a:t> 00</a:t>
            </a:r>
            <a:endParaRPr lang="en-US" altLang="en-US" sz="2000" u="none" dirty="0"/>
          </a:p>
        </p:txBody>
      </p:sp>
      <p:sp>
        <p:nvSpPr>
          <p:cNvPr id="154" name="Rectangle 56"/>
          <p:cNvSpPr>
            <a:spLocks noChangeArrowheads="1"/>
          </p:cNvSpPr>
          <p:nvPr/>
        </p:nvSpPr>
        <p:spPr bwMode="auto">
          <a:xfrm>
            <a:off x="8273671" y="5003774"/>
            <a:ext cx="113653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trivial</a:t>
            </a:r>
            <a:r>
              <a:rPr lang="en-US" altLang="en-US" sz="2000" u="none" baseline="30000" dirty="0">
                <a:solidFill>
                  <a:srgbClr val="000000"/>
                </a:solidFill>
                <a:latin typeface="Arial Narrow" panose="020B0606020202030204" pitchFamily="34" charset="0"/>
              </a:rPr>
              <a:t> </a:t>
            </a:r>
            <a:r>
              <a:rPr lang="en-US" altLang="en-US" sz="2000" u="none" baseline="30000" dirty="0" smtClean="0">
                <a:solidFill>
                  <a:srgbClr val="000000"/>
                </a:solidFill>
                <a:latin typeface="Arial Narrow" panose="020B0606020202030204" pitchFamily="34" charset="0"/>
              </a:rPr>
              <a:t>000</a:t>
            </a:r>
            <a:r>
              <a:rPr lang="en-US" altLang="en-US" sz="2000" u="none" dirty="0" smtClean="0">
                <a:solidFill>
                  <a:srgbClr val="000000"/>
                </a:solidFill>
                <a:latin typeface="Arial Narrow" panose="020B0606020202030204" pitchFamily="34" charset="0"/>
              </a:rPr>
              <a:t>/</a:t>
            </a:r>
            <a:r>
              <a:rPr lang="en-US" altLang="en-US" sz="2000" u="none" baseline="30000" dirty="0" smtClean="0">
                <a:solidFill>
                  <a:srgbClr val="000000"/>
                </a:solidFill>
                <a:latin typeface="Arial Narrow" panose="020B0606020202030204" pitchFamily="34" charset="0"/>
              </a:rPr>
              <a:t>0000</a:t>
            </a:r>
            <a:endParaRPr lang="en-US" altLang="en-US" sz="2000" u="none" dirty="0"/>
          </a:p>
        </p:txBody>
      </p:sp>
      <p:sp>
        <p:nvSpPr>
          <p:cNvPr id="155" name="Rectangle 56"/>
          <p:cNvSpPr>
            <a:spLocks noChangeArrowheads="1"/>
          </p:cNvSpPr>
          <p:nvPr/>
        </p:nvSpPr>
        <p:spPr bwMode="auto">
          <a:xfrm>
            <a:off x="8273671" y="5704068"/>
            <a:ext cx="8624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small </a:t>
            </a:r>
            <a:r>
              <a:rPr lang="en-US" altLang="en-US" sz="2000" u="none" dirty="0" smtClean="0">
                <a:solidFill>
                  <a:srgbClr val="000000"/>
                </a:solidFill>
                <a:latin typeface="Arial Narrow" panose="020B0606020202030204" pitchFamily="34" charset="0"/>
                <a:sym typeface="Symbol" panose="05050102010706020507" pitchFamily="18" charset="2"/>
              </a:rPr>
              <a:t>*</a:t>
            </a:r>
            <a:r>
              <a:rPr lang="en-US" altLang="en-US" sz="2000" u="none" baseline="30000" dirty="0" smtClean="0">
                <a:solidFill>
                  <a:srgbClr val="000000"/>
                </a:solidFill>
                <a:latin typeface="Arial Narrow" panose="020B0606020202030204" pitchFamily="34" charset="0"/>
                <a:sym typeface="Symbol" panose="05050102010706020507" pitchFamily="18" charset="2"/>
              </a:rPr>
              <a:t>0</a:t>
            </a:r>
            <a:endParaRPr lang="en-US" altLang="en-US" sz="2000" u="none" dirty="0"/>
          </a:p>
        </p:txBody>
      </p:sp>
      <p:grpSp>
        <p:nvGrpSpPr>
          <p:cNvPr id="2" name="Group 1"/>
          <p:cNvGrpSpPr/>
          <p:nvPr/>
        </p:nvGrpSpPr>
        <p:grpSpPr>
          <a:xfrm>
            <a:off x="921666" y="2789482"/>
            <a:ext cx="8778678" cy="4309244"/>
            <a:chOff x="921666" y="2789482"/>
            <a:chExt cx="8778678" cy="4309244"/>
          </a:xfrm>
        </p:grpSpPr>
        <p:sp>
          <p:nvSpPr>
            <p:cNvPr id="157" name="Rectangle 51"/>
            <p:cNvSpPr>
              <a:spLocks noChangeArrowheads="1"/>
            </p:cNvSpPr>
            <p:nvPr/>
          </p:nvSpPr>
          <p:spPr bwMode="auto">
            <a:xfrm>
              <a:off x="933966" y="3225141"/>
              <a:ext cx="1371147" cy="3865216"/>
            </a:xfrm>
            <a:prstGeom prst="rect">
              <a:avLst/>
            </a:prstGeom>
            <a:solidFill>
              <a:srgbClr val="EAD0F0"/>
            </a:solidFill>
            <a:ln>
              <a:noFill/>
            </a:ln>
          </p:spPr>
          <p:txBody>
            <a:bodyPr vert="horz" wrap="square" lIns="91440" tIns="45720" rIns="91440" bIns="45720" numCol="1" anchor="t" anchorCtr="0" compatLnSpc="1">
              <a:prstTxWarp prst="textNoShape">
                <a:avLst/>
              </a:prstTxWarp>
            </a:bodyPr>
            <a:lstStyle/>
            <a:p>
              <a:endParaRPr lang="en-AU" sz="2000"/>
            </a:p>
          </p:txBody>
        </p:sp>
        <p:sp>
          <p:nvSpPr>
            <p:cNvPr id="158" name="Rectangle 51"/>
            <p:cNvSpPr>
              <a:spLocks noChangeArrowheads="1"/>
            </p:cNvSpPr>
            <p:nvPr/>
          </p:nvSpPr>
          <p:spPr bwMode="auto">
            <a:xfrm>
              <a:off x="933967" y="3225141"/>
              <a:ext cx="245360" cy="3865216"/>
            </a:xfrm>
            <a:prstGeom prst="rect">
              <a:avLst/>
            </a:prstGeom>
            <a:solidFill>
              <a:srgbClr val="DCB0E6"/>
            </a:solidFill>
            <a:ln>
              <a:noFill/>
            </a:ln>
          </p:spPr>
          <p:txBody>
            <a:bodyPr vert="horz" wrap="square" lIns="91440" tIns="45720" rIns="91440" bIns="45720" numCol="1" anchor="t" anchorCtr="0" compatLnSpc="1">
              <a:prstTxWarp prst="textNoShape">
                <a:avLst/>
              </a:prstTxWarp>
            </a:bodyPr>
            <a:lstStyle/>
            <a:p>
              <a:endParaRPr lang="en-AU" sz="2000"/>
            </a:p>
          </p:txBody>
        </p:sp>
        <p:sp>
          <p:nvSpPr>
            <p:cNvPr id="159" name="Rectangle 50"/>
            <p:cNvSpPr>
              <a:spLocks noChangeArrowheads="1"/>
            </p:cNvSpPr>
            <p:nvPr/>
          </p:nvSpPr>
          <p:spPr bwMode="auto">
            <a:xfrm>
              <a:off x="3015900" y="3225141"/>
              <a:ext cx="2226431" cy="3865216"/>
            </a:xfrm>
            <a:prstGeom prst="rect">
              <a:avLst/>
            </a:prstGeom>
            <a:solidFill>
              <a:srgbClr val="FFECAF"/>
            </a:solidFill>
            <a:ln>
              <a:noFill/>
            </a:ln>
          </p:spPr>
          <p:txBody>
            <a:bodyPr vert="horz" wrap="square" lIns="91440" tIns="45720" rIns="91440" bIns="45720" numCol="1" anchor="t" anchorCtr="0" compatLnSpc="1">
              <a:prstTxWarp prst="textNoShape">
                <a:avLst/>
              </a:prstTxWarp>
            </a:bodyPr>
            <a:lstStyle/>
            <a:p>
              <a:endParaRPr lang="en-AU" sz="2000"/>
            </a:p>
          </p:txBody>
        </p:sp>
        <p:sp>
          <p:nvSpPr>
            <p:cNvPr id="160" name="Rectangle 50"/>
            <p:cNvSpPr>
              <a:spLocks noChangeArrowheads="1"/>
            </p:cNvSpPr>
            <p:nvPr/>
          </p:nvSpPr>
          <p:spPr bwMode="auto">
            <a:xfrm>
              <a:off x="4166537" y="3225141"/>
              <a:ext cx="1075794" cy="3865216"/>
            </a:xfrm>
            <a:prstGeom prst="rect">
              <a:avLst/>
            </a:prstGeom>
            <a:solidFill>
              <a:srgbClr val="FFE181"/>
            </a:solidFill>
            <a:ln>
              <a:noFill/>
            </a:ln>
          </p:spPr>
          <p:txBody>
            <a:bodyPr vert="horz" wrap="square" lIns="91440" tIns="45720" rIns="91440" bIns="45720" numCol="1" anchor="t" anchorCtr="0" compatLnSpc="1">
              <a:prstTxWarp prst="textNoShape">
                <a:avLst/>
              </a:prstTxWarp>
            </a:bodyPr>
            <a:lstStyle/>
            <a:p>
              <a:endParaRPr lang="en-AU" sz="2000"/>
            </a:p>
          </p:txBody>
        </p:sp>
        <p:sp>
          <p:nvSpPr>
            <p:cNvPr id="161" name="Rectangle 52"/>
            <p:cNvSpPr>
              <a:spLocks noChangeArrowheads="1"/>
            </p:cNvSpPr>
            <p:nvPr/>
          </p:nvSpPr>
          <p:spPr bwMode="auto">
            <a:xfrm>
              <a:off x="2184780" y="3225141"/>
              <a:ext cx="986938" cy="3865216"/>
            </a:xfrm>
            <a:prstGeom prst="rect">
              <a:avLst/>
            </a:prstGeom>
            <a:solidFill>
              <a:srgbClr val="E0FFC1"/>
            </a:solidFill>
            <a:ln>
              <a:noFill/>
            </a:ln>
          </p:spPr>
          <p:txBody>
            <a:bodyPr vert="horz" wrap="square" lIns="91440" tIns="45720" rIns="91440" bIns="45720" numCol="1" anchor="t" anchorCtr="0" compatLnSpc="1">
              <a:prstTxWarp prst="textNoShape">
                <a:avLst/>
              </a:prstTxWarp>
            </a:bodyPr>
            <a:lstStyle/>
            <a:p>
              <a:endParaRPr lang="en-AU" sz="2000"/>
            </a:p>
          </p:txBody>
        </p:sp>
        <p:cxnSp>
          <p:nvCxnSpPr>
            <p:cNvPr id="162" name="Straight Connector 161"/>
            <p:cNvCxnSpPr/>
            <p:nvPr/>
          </p:nvCxnSpPr>
          <p:spPr bwMode="auto">
            <a:xfrm>
              <a:off x="2169039" y="3225141"/>
              <a:ext cx="0" cy="3873585"/>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 name="Straight Connector 162"/>
            <p:cNvCxnSpPr/>
            <p:nvPr/>
          </p:nvCxnSpPr>
          <p:spPr bwMode="auto">
            <a:xfrm>
              <a:off x="3163654" y="3225141"/>
              <a:ext cx="0" cy="3873585"/>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4" name="Rectangle 61"/>
            <p:cNvSpPr>
              <a:spLocks noChangeArrowheads="1"/>
            </p:cNvSpPr>
            <p:nvPr/>
          </p:nvSpPr>
          <p:spPr bwMode="auto">
            <a:xfrm>
              <a:off x="3198293" y="2790635"/>
              <a:ext cx="9409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000" u="none" dirty="0" smtClean="0">
                  <a:solidFill>
                    <a:srgbClr val="000000"/>
                  </a:solidFill>
                  <a:latin typeface="Arial Narrow" panose="020B0606020202030204" pitchFamily="34" charset="0"/>
                </a:rPr>
                <a:t>small</a:t>
              </a:r>
              <a:r>
                <a:rPr lang="en-US" altLang="en-US" sz="1100" u="none" dirty="0" smtClean="0">
                  <a:solidFill>
                    <a:srgbClr val="000000"/>
                  </a:solidFill>
                  <a:latin typeface="Arial Narrow" panose="020B0606020202030204" pitchFamily="34" charset="0"/>
                </a:rPr>
                <a:t> </a:t>
              </a:r>
              <a:r>
                <a:rPr lang="en-US" altLang="en-US" sz="2000" u="none" dirty="0" smtClean="0">
                  <a:solidFill>
                    <a:srgbClr val="000000"/>
                  </a:solidFill>
                  <a:latin typeface="Arial Narrow" panose="020B0606020202030204" pitchFamily="34" charset="0"/>
                </a:rPr>
                <a:t>+ive</a:t>
              </a:r>
              <a:endParaRPr lang="en-US" altLang="en-US" sz="2000" u="none" dirty="0"/>
            </a:p>
          </p:txBody>
        </p:sp>
        <p:sp>
          <p:nvSpPr>
            <p:cNvPr id="165" name="Rectangle 63"/>
            <p:cNvSpPr>
              <a:spLocks noChangeArrowheads="1"/>
            </p:cNvSpPr>
            <p:nvPr/>
          </p:nvSpPr>
          <p:spPr bwMode="auto">
            <a:xfrm>
              <a:off x="1218942" y="2790635"/>
              <a:ext cx="9345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000" u="none" dirty="0" smtClean="0">
                  <a:solidFill>
                    <a:srgbClr val="000000"/>
                  </a:solidFill>
                  <a:latin typeface="Arial Narrow" panose="020B0606020202030204" pitchFamily="34" charset="0"/>
                </a:rPr>
                <a:t>small –ive</a:t>
              </a:r>
              <a:endParaRPr lang="en-US" altLang="en-US" sz="2000" u="none" dirty="0"/>
            </a:p>
          </p:txBody>
        </p:sp>
        <p:sp>
          <p:nvSpPr>
            <p:cNvPr id="166" name="Rectangle 66"/>
            <p:cNvSpPr>
              <a:spLocks noChangeArrowheads="1"/>
            </p:cNvSpPr>
            <p:nvPr/>
          </p:nvSpPr>
          <p:spPr bwMode="auto">
            <a:xfrm>
              <a:off x="2468766" y="2790635"/>
              <a:ext cx="3735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a:solidFill>
                    <a:srgbClr val="000000"/>
                  </a:solidFill>
                  <a:latin typeface="Arial Narrow" panose="020B0606020202030204" pitchFamily="34" charset="0"/>
                </a:rPr>
                <a:t>trivial</a:t>
              </a:r>
              <a:endParaRPr lang="en-US" altLang="en-US" sz="2000" u="none" dirty="0"/>
            </a:p>
          </p:txBody>
        </p:sp>
        <p:sp>
          <p:nvSpPr>
            <p:cNvPr id="167" name="Line 76"/>
            <p:cNvSpPr>
              <a:spLocks noChangeShapeType="1"/>
            </p:cNvSpPr>
            <p:nvPr/>
          </p:nvSpPr>
          <p:spPr bwMode="auto">
            <a:xfrm flipH="1">
              <a:off x="3812696" y="3414673"/>
              <a:ext cx="1254300"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168" name="Line 76"/>
            <p:cNvSpPr>
              <a:spLocks noChangeShapeType="1"/>
            </p:cNvSpPr>
            <p:nvPr/>
          </p:nvSpPr>
          <p:spPr bwMode="auto">
            <a:xfrm flipH="1">
              <a:off x="2937263" y="4114967"/>
              <a:ext cx="1315355"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169" name="Line 76"/>
            <p:cNvSpPr>
              <a:spLocks noChangeShapeType="1"/>
            </p:cNvSpPr>
            <p:nvPr/>
          </p:nvSpPr>
          <p:spPr bwMode="auto">
            <a:xfrm>
              <a:off x="1077982" y="6215849"/>
              <a:ext cx="1330993"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170" name="Line 76"/>
            <p:cNvSpPr>
              <a:spLocks noChangeShapeType="1"/>
            </p:cNvSpPr>
            <p:nvPr/>
          </p:nvSpPr>
          <p:spPr bwMode="auto">
            <a:xfrm flipH="1">
              <a:off x="2305112" y="4815261"/>
              <a:ext cx="976193"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cxnSp>
          <p:nvCxnSpPr>
            <p:cNvPr id="171" name="Straight Arrow Connector 170"/>
            <p:cNvCxnSpPr/>
            <p:nvPr/>
          </p:nvCxnSpPr>
          <p:spPr bwMode="auto">
            <a:xfrm flipH="1">
              <a:off x="1179327" y="3125970"/>
              <a:ext cx="974485" cy="0"/>
            </a:xfrm>
            <a:prstGeom prst="straightConnector1">
              <a:avLst/>
            </a:prstGeom>
            <a:solidFill>
              <a:schemeClr val="accent1"/>
            </a:solidFill>
            <a:ln w="9525" cap="flat" cmpd="sng" algn="ctr">
              <a:solidFill>
                <a:schemeClr val="tx1"/>
              </a:solidFill>
              <a:prstDash val="solid"/>
              <a:round/>
              <a:headEnd type="none"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2" name="Straight Arrow Connector 171"/>
            <p:cNvCxnSpPr/>
            <p:nvPr/>
          </p:nvCxnSpPr>
          <p:spPr bwMode="auto">
            <a:xfrm>
              <a:off x="3198044" y="3127507"/>
              <a:ext cx="924090" cy="0"/>
            </a:xfrm>
            <a:prstGeom prst="straightConnector1">
              <a:avLst/>
            </a:prstGeom>
            <a:solidFill>
              <a:schemeClr val="accent1"/>
            </a:solidFill>
            <a:ln w="9525" cap="flat" cmpd="sng" algn="ctr">
              <a:solidFill>
                <a:schemeClr val="tx1"/>
              </a:solidFill>
              <a:prstDash val="solid"/>
              <a:round/>
              <a:headEnd type="none"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3" name="Straight Arrow Connector 172"/>
            <p:cNvCxnSpPr/>
            <p:nvPr/>
          </p:nvCxnSpPr>
          <p:spPr bwMode="auto">
            <a:xfrm flipH="1">
              <a:off x="2194194" y="3127507"/>
              <a:ext cx="969461" cy="0"/>
            </a:xfrm>
            <a:prstGeom prst="straightConnector1">
              <a:avLst/>
            </a:prstGeom>
            <a:solidFill>
              <a:schemeClr val="accent1"/>
            </a:solidFill>
            <a:ln w="9525" cap="flat" cmpd="sng" algn="ctr">
              <a:solidFill>
                <a:schemeClr val="tx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 name="Line 76"/>
            <p:cNvSpPr>
              <a:spLocks noChangeShapeType="1"/>
            </p:cNvSpPr>
            <p:nvPr/>
          </p:nvSpPr>
          <p:spPr bwMode="auto">
            <a:xfrm flipH="1">
              <a:off x="3281307" y="3764820"/>
              <a:ext cx="780455"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175" name="Line 76"/>
            <p:cNvSpPr>
              <a:spLocks noChangeShapeType="1"/>
            </p:cNvSpPr>
            <p:nvPr/>
          </p:nvSpPr>
          <p:spPr bwMode="auto">
            <a:xfrm flipH="1">
              <a:off x="2394286" y="4465114"/>
              <a:ext cx="1315355"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176" name="Line 76"/>
            <p:cNvSpPr>
              <a:spLocks noChangeShapeType="1"/>
            </p:cNvSpPr>
            <p:nvPr/>
          </p:nvSpPr>
          <p:spPr bwMode="auto">
            <a:xfrm>
              <a:off x="987376" y="6565996"/>
              <a:ext cx="864096"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177" name="Line 76"/>
            <p:cNvSpPr>
              <a:spLocks noChangeShapeType="1"/>
            </p:cNvSpPr>
            <p:nvPr/>
          </p:nvSpPr>
          <p:spPr bwMode="auto">
            <a:xfrm flipH="1">
              <a:off x="1947416" y="5515555"/>
              <a:ext cx="1060471"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178" name="Line 76"/>
            <p:cNvSpPr>
              <a:spLocks noChangeShapeType="1"/>
            </p:cNvSpPr>
            <p:nvPr/>
          </p:nvSpPr>
          <p:spPr bwMode="auto">
            <a:xfrm flipH="1">
              <a:off x="1307998" y="6916148"/>
              <a:ext cx="2201953"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179" name="Line 76"/>
            <p:cNvSpPr>
              <a:spLocks noChangeShapeType="1"/>
            </p:cNvSpPr>
            <p:nvPr/>
          </p:nvSpPr>
          <p:spPr bwMode="auto">
            <a:xfrm flipH="1">
              <a:off x="2305112" y="5165408"/>
              <a:ext cx="710788"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180" name="Line 76"/>
            <p:cNvSpPr>
              <a:spLocks noChangeShapeType="1"/>
            </p:cNvSpPr>
            <p:nvPr/>
          </p:nvSpPr>
          <p:spPr bwMode="auto">
            <a:xfrm flipH="1">
              <a:off x="1572684" y="5865702"/>
              <a:ext cx="1060471"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181" name="Rectangle 61"/>
            <p:cNvSpPr>
              <a:spLocks noChangeArrowheads="1"/>
            </p:cNvSpPr>
            <p:nvPr/>
          </p:nvSpPr>
          <p:spPr bwMode="auto">
            <a:xfrm>
              <a:off x="4272609" y="2789482"/>
              <a:ext cx="8880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000" u="none" dirty="0" smtClean="0">
                  <a:solidFill>
                    <a:srgbClr val="000000"/>
                  </a:solidFill>
                  <a:latin typeface="Arial Narrow" panose="020B0606020202030204" pitchFamily="34" charset="0"/>
                </a:rPr>
                <a:t>moderate</a:t>
              </a:r>
              <a:endParaRPr lang="en-US" altLang="en-US" sz="2000" u="none" dirty="0"/>
            </a:p>
          </p:txBody>
        </p:sp>
        <p:cxnSp>
          <p:nvCxnSpPr>
            <p:cNvPr id="182" name="Straight Arrow Connector 181"/>
            <p:cNvCxnSpPr/>
            <p:nvPr/>
          </p:nvCxnSpPr>
          <p:spPr bwMode="auto">
            <a:xfrm>
              <a:off x="4162663" y="3126354"/>
              <a:ext cx="1079668" cy="0"/>
            </a:xfrm>
            <a:prstGeom prst="straightConnector1">
              <a:avLst/>
            </a:prstGeom>
            <a:solidFill>
              <a:schemeClr val="accent1"/>
            </a:solidFill>
            <a:ln w="9525" cap="flat" cmpd="sng" algn="ctr">
              <a:solidFill>
                <a:schemeClr val="tx1"/>
              </a:solidFill>
              <a:prstDash val="solid"/>
              <a:round/>
              <a:headEnd type="none"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3" name="Straight Arrow Connector 182"/>
            <p:cNvCxnSpPr/>
            <p:nvPr/>
          </p:nvCxnSpPr>
          <p:spPr bwMode="auto">
            <a:xfrm flipH="1">
              <a:off x="933968" y="3125970"/>
              <a:ext cx="219494" cy="0"/>
            </a:xfrm>
            <a:prstGeom prst="straightConnector1">
              <a:avLst/>
            </a:prstGeom>
            <a:solidFill>
              <a:schemeClr val="accent1"/>
            </a:solidFill>
            <a:ln w="9525" cap="flat" cmpd="sng" algn="ctr">
              <a:solidFill>
                <a:schemeClr val="tx1"/>
              </a:solidFill>
              <a:prstDash val="solid"/>
              <a:round/>
              <a:headEnd type="none"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 name="Straight Connector 183"/>
            <p:cNvCxnSpPr/>
            <p:nvPr/>
          </p:nvCxnSpPr>
          <p:spPr bwMode="auto">
            <a:xfrm>
              <a:off x="1179327" y="3225141"/>
              <a:ext cx="0" cy="3873585"/>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 name="Straight Connector 184"/>
            <p:cNvCxnSpPr/>
            <p:nvPr/>
          </p:nvCxnSpPr>
          <p:spPr bwMode="auto">
            <a:xfrm>
              <a:off x="4154302" y="3216772"/>
              <a:ext cx="0" cy="3873585"/>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3" name="Line 55"/>
            <p:cNvSpPr>
              <a:spLocks noChangeShapeType="1"/>
            </p:cNvSpPr>
            <p:nvPr/>
          </p:nvSpPr>
          <p:spPr bwMode="auto">
            <a:xfrm>
              <a:off x="921666" y="3223538"/>
              <a:ext cx="8778678" cy="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49" name="Line 55"/>
            <p:cNvSpPr>
              <a:spLocks noChangeShapeType="1"/>
            </p:cNvSpPr>
            <p:nvPr/>
          </p:nvSpPr>
          <p:spPr bwMode="auto">
            <a:xfrm>
              <a:off x="921666" y="7088543"/>
              <a:ext cx="8778678" cy="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sp>
        <p:nvSpPr>
          <p:cNvPr id="66" name="Rectangle 56"/>
          <p:cNvSpPr>
            <a:spLocks noChangeArrowheads="1"/>
          </p:cNvSpPr>
          <p:nvPr/>
        </p:nvSpPr>
        <p:spPr bwMode="auto">
          <a:xfrm>
            <a:off x="5352833" y="3245116"/>
            <a:ext cx="243496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moderate, most </a:t>
            </a:r>
            <a:r>
              <a:rPr lang="en-US" altLang="en-US" sz="2000" u="none" dirty="0">
                <a:solidFill>
                  <a:srgbClr val="000000"/>
                </a:solidFill>
                <a:latin typeface="Arial Narrow" panose="020B0606020202030204" pitchFamily="34" charset="0"/>
              </a:rPr>
              <a:t>likely </a:t>
            </a:r>
            <a:r>
              <a:rPr lang="en-US" altLang="en-US" sz="2000" u="none" dirty="0" smtClean="0">
                <a:solidFill>
                  <a:srgbClr val="000000"/>
                </a:solidFill>
                <a:latin typeface="Arial Narrow" panose="020B0606020202030204" pitchFamily="34" charset="0"/>
              </a:rPr>
              <a:t>+ive</a:t>
            </a:r>
            <a:endParaRPr lang="en-US" altLang="en-US" sz="2000" u="none" dirty="0"/>
          </a:p>
        </p:txBody>
      </p:sp>
      <p:grpSp>
        <p:nvGrpSpPr>
          <p:cNvPr id="12" name="Group 11"/>
          <p:cNvGrpSpPr/>
          <p:nvPr/>
        </p:nvGrpSpPr>
        <p:grpSpPr>
          <a:xfrm>
            <a:off x="8949731" y="6129245"/>
            <a:ext cx="3983249" cy="1015853"/>
            <a:chOff x="8949731" y="6129245"/>
            <a:chExt cx="3983249" cy="1015853"/>
          </a:xfrm>
        </p:grpSpPr>
        <p:sp>
          <p:nvSpPr>
            <p:cNvPr id="69" name="Content Placeholder 2"/>
            <p:cNvSpPr txBox="1">
              <a:spLocks/>
            </p:cNvSpPr>
            <p:nvPr/>
          </p:nvSpPr>
          <p:spPr bwMode="auto">
            <a:xfrm>
              <a:off x="9936234" y="6129245"/>
              <a:ext cx="2996746" cy="1015853"/>
            </a:xfrm>
            <a:prstGeom prst="rect">
              <a:avLst/>
            </a:prstGeom>
            <a:noFill/>
            <a:ln w="9525">
              <a:noFill/>
              <a:miter lim="800000"/>
              <a:headEnd/>
              <a:tailEnd/>
            </a:ln>
          </p:spPr>
          <p:txBody>
            <a:bodyPr vert="horz" wrap="square" lIns="91440" tIns="82800" rIns="91440" bIns="45720" numCol="1" anchor="t" anchorCtr="0" compatLnSpc="1">
              <a:prstTxWarp prst="textNoShape">
                <a:avLst/>
              </a:prstTxWarp>
            </a:bodyPr>
            <a:lstStyle>
              <a:lvl1pPr marL="355600" indent="-355600" algn="l" rtl="0" eaLnBrk="0" fontAlgn="base" hangingPunct="0">
                <a:lnSpc>
                  <a:spcPct val="110000"/>
                </a:lnSpc>
                <a:spcBef>
                  <a:spcPct val="5000"/>
                </a:spcBef>
                <a:spcAft>
                  <a:spcPct val="0"/>
                </a:spcAft>
                <a:buClr>
                  <a:srgbClr val="0000FF"/>
                </a:buClr>
                <a:buFont typeface="Symbol" pitchFamily="18" charset="2"/>
                <a:buChar char="·"/>
                <a:defRPr sz="3000">
                  <a:solidFill>
                    <a:schemeClr val="tx1"/>
                  </a:solidFill>
                  <a:latin typeface="+mn-lt"/>
                  <a:ea typeface="+mn-ea"/>
                  <a:cs typeface="+mn-cs"/>
                </a:defRPr>
              </a:lvl1pPr>
              <a:lvl2pPr marL="723900" indent="-368300" algn="l" rtl="0" eaLnBrk="0" fontAlgn="base" hangingPunct="0">
                <a:lnSpc>
                  <a:spcPct val="110000"/>
                </a:lnSpc>
                <a:spcBef>
                  <a:spcPct val="5000"/>
                </a:spcBef>
                <a:spcAft>
                  <a:spcPct val="0"/>
                </a:spcAft>
                <a:buClr>
                  <a:srgbClr val="FF33CC"/>
                </a:buClr>
                <a:buFont typeface="Symbol" pitchFamily="18" charset="2"/>
                <a:buChar char="·"/>
                <a:defRPr sz="2800">
                  <a:solidFill>
                    <a:schemeClr val="tx1"/>
                  </a:solidFill>
                  <a:latin typeface="+mn-lt"/>
                </a:defRPr>
              </a:lvl2pPr>
              <a:lvl3pPr marL="990600" indent="-246063" algn="l" rtl="0" eaLnBrk="0" fontAlgn="base" hangingPunct="0">
                <a:lnSpc>
                  <a:spcPct val="110000"/>
                </a:lnSpc>
                <a:spcBef>
                  <a:spcPct val="5000"/>
                </a:spcBef>
                <a:spcAft>
                  <a:spcPct val="0"/>
                </a:spcAft>
                <a:buClr>
                  <a:srgbClr val="33CC33"/>
                </a:buClr>
                <a:buChar char="•"/>
                <a:defRPr sz="2600">
                  <a:solidFill>
                    <a:schemeClr val="tx1"/>
                  </a:solidFill>
                  <a:latin typeface="+mn-lt"/>
                </a:defRPr>
              </a:lvl3pPr>
              <a:lvl4pPr marL="2470352" indent="-587014" algn="l" rtl="0" eaLnBrk="0" fontAlgn="base" hangingPunct="0">
                <a:lnSpc>
                  <a:spcPct val="110000"/>
                </a:lnSpc>
                <a:spcBef>
                  <a:spcPct val="5000"/>
                </a:spcBef>
                <a:spcAft>
                  <a:spcPct val="0"/>
                </a:spcAft>
                <a:buChar char="–"/>
                <a:defRPr sz="2400">
                  <a:solidFill>
                    <a:schemeClr val="tx1"/>
                  </a:solidFill>
                  <a:latin typeface="+mn-lt"/>
                </a:defRPr>
              </a:lvl4pPr>
              <a:lvl5pPr marL="3081825" indent="-587014" algn="l" rtl="0" eaLnBrk="0" fontAlgn="base" hangingPunct="0">
                <a:lnSpc>
                  <a:spcPct val="110000"/>
                </a:lnSpc>
                <a:spcBef>
                  <a:spcPct val="5000"/>
                </a:spcBef>
                <a:spcAft>
                  <a:spcPct val="0"/>
                </a:spcAft>
                <a:buChar char="»"/>
                <a:defRPr sz="2400">
                  <a:solidFill>
                    <a:schemeClr val="tx1"/>
                  </a:solidFill>
                  <a:latin typeface="+mn-lt"/>
                </a:defRPr>
              </a:lvl5pPr>
              <a:lvl6pPr marL="3962347" indent="-587014" algn="l" rtl="0" eaLnBrk="0" fontAlgn="base" hangingPunct="0">
                <a:lnSpc>
                  <a:spcPct val="95000"/>
                </a:lnSpc>
                <a:spcBef>
                  <a:spcPct val="5000"/>
                </a:spcBef>
                <a:spcAft>
                  <a:spcPct val="0"/>
                </a:spcAft>
                <a:buChar char="»"/>
                <a:defRPr sz="4237">
                  <a:solidFill>
                    <a:schemeClr val="tx1"/>
                  </a:solidFill>
                  <a:latin typeface="+mn-lt"/>
                </a:defRPr>
              </a:lvl6pPr>
              <a:lvl7pPr marL="4842868" indent="-587014" algn="l" rtl="0" eaLnBrk="0" fontAlgn="base" hangingPunct="0">
                <a:lnSpc>
                  <a:spcPct val="95000"/>
                </a:lnSpc>
                <a:spcBef>
                  <a:spcPct val="5000"/>
                </a:spcBef>
                <a:spcAft>
                  <a:spcPct val="0"/>
                </a:spcAft>
                <a:buChar char="»"/>
                <a:defRPr sz="4237">
                  <a:solidFill>
                    <a:schemeClr val="tx1"/>
                  </a:solidFill>
                  <a:latin typeface="+mn-lt"/>
                </a:defRPr>
              </a:lvl7pPr>
              <a:lvl8pPr marL="5723390" indent="-587014" algn="l" rtl="0" eaLnBrk="0" fontAlgn="base" hangingPunct="0">
                <a:lnSpc>
                  <a:spcPct val="95000"/>
                </a:lnSpc>
                <a:spcBef>
                  <a:spcPct val="5000"/>
                </a:spcBef>
                <a:spcAft>
                  <a:spcPct val="0"/>
                </a:spcAft>
                <a:buChar char="»"/>
                <a:defRPr sz="4237">
                  <a:solidFill>
                    <a:schemeClr val="tx1"/>
                  </a:solidFill>
                  <a:latin typeface="+mn-lt"/>
                </a:defRPr>
              </a:lvl8pPr>
              <a:lvl9pPr marL="6603911" indent="-587014" algn="l" rtl="0" eaLnBrk="0" fontAlgn="base" hangingPunct="0">
                <a:lnSpc>
                  <a:spcPct val="95000"/>
                </a:lnSpc>
                <a:spcBef>
                  <a:spcPct val="5000"/>
                </a:spcBef>
                <a:spcAft>
                  <a:spcPct val="0"/>
                </a:spcAft>
                <a:buChar char="»"/>
                <a:defRPr sz="4237">
                  <a:solidFill>
                    <a:schemeClr val="tx1"/>
                  </a:solidFill>
                  <a:latin typeface="+mn-lt"/>
                </a:defRPr>
              </a:lvl9pPr>
            </a:lstStyle>
            <a:p>
              <a:pPr marL="0" lvl="1" indent="0">
                <a:lnSpc>
                  <a:spcPct val="95000"/>
                </a:lnSpc>
                <a:buNone/>
              </a:pPr>
              <a:r>
                <a:rPr lang="en-AU" sz="2200" u="none" kern="0" dirty="0" smtClean="0"/>
                <a:t>For unclear effects,</a:t>
              </a:r>
              <a:br>
                <a:rPr lang="en-AU" sz="2200" u="none" kern="0" dirty="0" smtClean="0"/>
              </a:br>
              <a:r>
                <a:rPr lang="en-AU" sz="2200" u="none" kern="0" dirty="0" smtClean="0"/>
                <a:t>show observed magnitude</a:t>
              </a:r>
              <a:br>
                <a:rPr lang="en-AU" sz="2200" u="none" kern="0" dirty="0" smtClean="0"/>
              </a:br>
              <a:r>
                <a:rPr lang="en-AU" sz="2200" u="none" kern="0" dirty="0" smtClean="0"/>
                <a:t>without probabilities.</a:t>
              </a:r>
            </a:p>
            <a:p>
              <a:pPr lvl="1">
                <a:lnSpc>
                  <a:spcPct val="95000"/>
                </a:lnSpc>
              </a:pPr>
              <a:endParaRPr lang="en-AU" sz="2200" u="none" kern="0" dirty="0"/>
            </a:p>
          </p:txBody>
        </p:sp>
        <p:cxnSp>
          <p:nvCxnSpPr>
            <p:cNvPr id="70" name="Straight Arrow Connector 69"/>
            <p:cNvCxnSpPr/>
            <p:nvPr/>
          </p:nvCxnSpPr>
          <p:spPr bwMode="auto">
            <a:xfrm flipH="1">
              <a:off x="8949731" y="6754514"/>
              <a:ext cx="986503" cy="16163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71" name="Content Placeholder 2"/>
          <p:cNvSpPr txBox="1">
            <a:spLocks/>
          </p:cNvSpPr>
          <p:nvPr/>
        </p:nvSpPr>
        <p:spPr bwMode="auto">
          <a:xfrm>
            <a:off x="9618334" y="4300879"/>
            <a:ext cx="3424549" cy="1391600"/>
          </a:xfrm>
          <a:prstGeom prst="rect">
            <a:avLst/>
          </a:prstGeom>
          <a:solidFill>
            <a:schemeClr val="bg1"/>
          </a:solidFill>
          <a:ln w="9525">
            <a:noFill/>
            <a:miter lim="800000"/>
            <a:headEnd/>
            <a:tailEnd/>
          </a:ln>
        </p:spPr>
        <p:txBody>
          <a:bodyPr vert="horz" wrap="square" lIns="91440" tIns="82800" rIns="91440" bIns="45720" numCol="1" anchor="t" anchorCtr="0" compatLnSpc="1">
            <a:prstTxWarp prst="textNoShape">
              <a:avLst/>
            </a:prstTxWarp>
          </a:bodyPr>
          <a:lstStyle>
            <a:lvl1pPr marL="355600" indent="-355600" algn="l" rtl="0" eaLnBrk="0" fontAlgn="base" hangingPunct="0">
              <a:lnSpc>
                <a:spcPct val="110000"/>
              </a:lnSpc>
              <a:spcBef>
                <a:spcPct val="5000"/>
              </a:spcBef>
              <a:spcAft>
                <a:spcPct val="0"/>
              </a:spcAft>
              <a:buClr>
                <a:srgbClr val="0000FF"/>
              </a:buClr>
              <a:buFont typeface="Symbol" pitchFamily="18" charset="2"/>
              <a:buChar char="·"/>
              <a:defRPr sz="3000">
                <a:solidFill>
                  <a:schemeClr val="tx1"/>
                </a:solidFill>
                <a:latin typeface="+mn-lt"/>
                <a:ea typeface="+mn-ea"/>
                <a:cs typeface="+mn-cs"/>
              </a:defRPr>
            </a:lvl1pPr>
            <a:lvl2pPr marL="723900" indent="-368300" algn="l" rtl="0" eaLnBrk="0" fontAlgn="base" hangingPunct="0">
              <a:lnSpc>
                <a:spcPct val="110000"/>
              </a:lnSpc>
              <a:spcBef>
                <a:spcPct val="5000"/>
              </a:spcBef>
              <a:spcAft>
                <a:spcPct val="0"/>
              </a:spcAft>
              <a:buClr>
                <a:srgbClr val="FF33CC"/>
              </a:buClr>
              <a:buFont typeface="Symbol" pitchFamily="18" charset="2"/>
              <a:buChar char="·"/>
              <a:defRPr sz="2800">
                <a:solidFill>
                  <a:schemeClr val="tx1"/>
                </a:solidFill>
                <a:latin typeface="+mn-lt"/>
              </a:defRPr>
            </a:lvl2pPr>
            <a:lvl3pPr marL="990600" indent="-246063" algn="l" rtl="0" eaLnBrk="0" fontAlgn="base" hangingPunct="0">
              <a:lnSpc>
                <a:spcPct val="110000"/>
              </a:lnSpc>
              <a:spcBef>
                <a:spcPct val="5000"/>
              </a:spcBef>
              <a:spcAft>
                <a:spcPct val="0"/>
              </a:spcAft>
              <a:buClr>
                <a:srgbClr val="33CC33"/>
              </a:buClr>
              <a:buChar char="•"/>
              <a:defRPr sz="2600">
                <a:solidFill>
                  <a:schemeClr val="tx1"/>
                </a:solidFill>
                <a:latin typeface="+mn-lt"/>
              </a:defRPr>
            </a:lvl3pPr>
            <a:lvl4pPr marL="2470352" indent="-587014" algn="l" rtl="0" eaLnBrk="0" fontAlgn="base" hangingPunct="0">
              <a:lnSpc>
                <a:spcPct val="110000"/>
              </a:lnSpc>
              <a:spcBef>
                <a:spcPct val="5000"/>
              </a:spcBef>
              <a:spcAft>
                <a:spcPct val="0"/>
              </a:spcAft>
              <a:buChar char="–"/>
              <a:defRPr sz="2400">
                <a:solidFill>
                  <a:schemeClr val="tx1"/>
                </a:solidFill>
                <a:latin typeface="+mn-lt"/>
              </a:defRPr>
            </a:lvl4pPr>
            <a:lvl5pPr marL="3081825" indent="-587014" algn="l" rtl="0" eaLnBrk="0" fontAlgn="base" hangingPunct="0">
              <a:lnSpc>
                <a:spcPct val="110000"/>
              </a:lnSpc>
              <a:spcBef>
                <a:spcPct val="5000"/>
              </a:spcBef>
              <a:spcAft>
                <a:spcPct val="0"/>
              </a:spcAft>
              <a:buChar char="»"/>
              <a:defRPr sz="2400">
                <a:solidFill>
                  <a:schemeClr val="tx1"/>
                </a:solidFill>
                <a:latin typeface="+mn-lt"/>
              </a:defRPr>
            </a:lvl5pPr>
            <a:lvl6pPr marL="3962347" indent="-587014" algn="l" rtl="0" eaLnBrk="0" fontAlgn="base" hangingPunct="0">
              <a:lnSpc>
                <a:spcPct val="95000"/>
              </a:lnSpc>
              <a:spcBef>
                <a:spcPct val="5000"/>
              </a:spcBef>
              <a:spcAft>
                <a:spcPct val="0"/>
              </a:spcAft>
              <a:buChar char="»"/>
              <a:defRPr sz="4237">
                <a:solidFill>
                  <a:schemeClr val="tx1"/>
                </a:solidFill>
                <a:latin typeface="+mn-lt"/>
              </a:defRPr>
            </a:lvl6pPr>
            <a:lvl7pPr marL="4842868" indent="-587014" algn="l" rtl="0" eaLnBrk="0" fontAlgn="base" hangingPunct="0">
              <a:lnSpc>
                <a:spcPct val="95000"/>
              </a:lnSpc>
              <a:spcBef>
                <a:spcPct val="5000"/>
              </a:spcBef>
              <a:spcAft>
                <a:spcPct val="0"/>
              </a:spcAft>
              <a:buChar char="»"/>
              <a:defRPr sz="4237">
                <a:solidFill>
                  <a:schemeClr val="tx1"/>
                </a:solidFill>
                <a:latin typeface="+mn-lt"/>
              </a:defRPr>
            </a:lvl7pPr>
            <a:lvl8pPr marL="5723390" indent="-587014" algn="l" rtl="0" eaLnBrk="0" fontAlgn="base" hangingPunct="0">
              <a:lnSpc>
                <a:spcPct val="95000"/>
              </a:lnSpc>
              <a:spcBef>
                <a:spcPct val="5000"/>
              </a:spcBef>
              <a:spcAft>
                <a:spcPct val="0"/>
              </a:spcAft>
              <a:buChar char="»"/>
              <a:defRPr sz="4237">
                <a:solidFill>
                  <a:schemeClr val="tx1"/>
                </a:solidFill>
                <a:latin typeface="+mn-lt"/>
              </a:defRPr>
            </a:lvl8pPr>
            <a:lvl9pPr marL="6603911" indent="-587014" algn="l" rtl="0" eaLnBrk="0" fontAlgn="base" hangingPunct="0">
              <a:lnSpc>
                <a:spcPct val="95000"/>
              </a:lnSpc>
              <a:spcBef>
                <a:spcPct val="5000"/>
              </a:spcBef>
              <a:spcAft>
                <a:spcPct val="0"/>
              </a:spcAft>
              <a:buChar char="»"/>
              <a:defRPr sz="4237">
                <a:solidFill>
                  <a:schemeClr val="tx1"/>
                </a:solidFill>
                <a:latin typeface="+mn-lt"/>
              </a:defRPr>
            </a:lvl9pPr>
          </a:lstStyle>
          <a:p>
            <a:pPr marL="354013" lvl="1" indent="-354013">
              <a:lnSpc>
                <a:spcPct val="95000"/>
              </a:lnSpc>
            </a:pPr>
            <a:r>
              <a:rPr lang="en-AU" u="none" kern="0" dirty="0" smtClean="0"/>
              <a:t>This is a great method</a:t>
            </a:r>
            <a:br>
              <a:rPr lang="en-AU" u="none" kern="0" dirty="0" smtClean="0"/>
            </a:br>
            <a:r>
              <a:rPr lang="en-AU" u="none" kern="0" dirty="0" smtClean="0"/>
              <a:t>to deal with sampling uncertainty.</a:t>
            </a:r>
          </a:p>
        </p:txBody>
      </p:sp>
    </p:spTree>
    <p:custDataLst>
      <p:tags r:id="rId1"/>
    </p:custDataLst>
    <p:extLst>
      <p:ext uri="{BB962C8B-B14F-4D97-AF65-F5344CB8AC3E}">
        <p14:creationId xmlns:p14="http://schemas.microsoft.com/office/powerpoint/2010/main" val="375526824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up)">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left)">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66"/>
                                        </p:tgtEl>
                                        <p:attrNameLst>
                                          <p:attrName>style.visibility</p:attrName>
                                        </p:attrNameLst>
                                      </p:cBhvr>
                                      <p:to>
                                        <p:strVal val="visible"/>
                                      </p:to>
                                    </p:set>
                                    <p:animEffect transition="in" filter="wipe(left)">
                                      <p:cBhvr>
                                        <p:cTn id="29" dur="500"/>
                                        <p:tgtEl>
                                          <p:spTgt spid="6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96"/>
                                        </p:tgtEl>
                                        <p:attrNameLst>
                                          <p:attrName>style.visibility</p:attrName>
                                        </p:attrNameLst>
                                      </p:cBhvr>
                                      <p:to>
                                        <p:strVal val="visible"/>
                                      </p:to>
                                    </p:set>
                                    <p:animEffect transition="in" filter="wipe(left)">
                                      <p:cBhvr>
                                        <p:cTn id="34" dur="500"/>
                                        <p:tgtEl>
                                          <p:spTgt spid="9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68"/>
                                        </p:tgtEl>
                                        <p:attrNameLst>
                                          <p:attrName>style.visibility</p:attrName>
                                        </p:attrNameLst>
                                      </p:cBhvr>
                                      <p:to>
                                        <p:strVal val="visible"/>
                                      </p:to>
                                    </p:set>
                                    <p:animEffect transition="in" filter="wipe(left)">
                                      <p:cBhvr>
                                        <p:cTn id="39" dur="500"/>
                                        <p:tgtEl>
                                          <p:spTgt spid="6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01"/>
                                        </p:tgtEl>
                                        <p:attrNameLst>
                                          <p:attrName>style.visibility</p:attrName>
                                        </p:attrNameLst>
                                      </p:cBhvr>
                                      <p:to>
                                        <p:strVal val="visible"/>
                                      </p:to>
                                    </p:set>
                                    <p:animEffect transition="in" filter="wipe(left)">
                                      <p:cBhvr>
                                        <p:cTn id="44" dur="500"/>
                                        <p:tgtEl>
                                          <p:spTgt spid="101"/>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87"/>
                                        </p:tgtEl>
                                        <p:attrNameLst>
                                          <p:attrName>style.visibility</p:attrName>
                                        </p:attrNameLst>
                                      </p:cBhvr>
                                      <p:to>
                                        <p:strVal val="visible"/>
                                      </p:to>
                                    </p:set>
                                    <p:animEffect transition="in" filter="wipe(left)">
                                      <p:cBhvr>
                                        <p:cTn id="49" dur="500"/>
                                        <p:tgtEl>
                                          <p:spTgt spid="87"/>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21"/>
                                        </p:tgtEl>
                                        <p:attrNameLst>
                                          <p:attrName>style.visibility</p:attrName>
                                        </p:attrNameLst>
                                      </p:cBhvr>
                                      <p:to>
                                        <p:strVal val="visible"/>
                                      </p:to>
                                    </p:set>
                                    <p:animEffect transition="in" filter="wipe(left)">
                                      <p:cBhvr>
                                        <p:cTn id="54" dur="500"/>
                                        <p:tgtEl>
                                          <p:spTgt spid="121"/>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wipe(left)">
                                      <p:cBhvr>
                                        <p:cTn id="59" dur="500"/>
                                        <p:tgtEl>
                                          <p:spTgt spid="4"/>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16"/>
                                        </p:tgtEl>
                                        <p:attrNameLst>
                                          <p:attrName>style.visibility</p:attrName>
                                        </p:attrNameLst>
                                      </p:cBhvr>
                                      <p:to>
                                        <p:strVal val="visible"/>
                                      </p:to>
                                    </p:set>
                                    <p:animEffect transition="in" filter="wipe(left)">
                                      <p:cBhvr>
                                        <p:cTn id="64" dur="500"/>
                                        <p:tgtEl>
                                          <p:spTgt spid="116"/>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499"/>
                                          </p:stCondLst>
                                        </p:cTn>
                                        <p:tgtEl>
                                          <p:spTgt spid="5123">
                                            <p:txEl>
                                              <p:pRg st="12" end="12"/>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5"/>
                                        </p:tgtEl>
                                        <p:attrNameLst>
                                          <p:attrName>style.visibility</p:attrName>
                                        </p:attrNameLst>
                                      </p:cBhvr>
                                      <p:to>
                                        <p:strVal val="visible"/>
                                      </p:to>
                                    </p:set>
                                    <p:animEffect transition="in" filter="wipe(left)">
                                      <p:cBhvr>
                                        <p:cTn id="73" dur="500"/>
                                        <p:tgtEl>
                                          <p:spTgt spid="5"/>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6"/>
                                        </p:tgtEl>
                                        <p:attrNameLst>
                                          <p:attrName>style.visibility</p:attrName>
                                        </p:attrNameLst>
                                      </p:cBhvr>
                                      <p:to>
                                        <p:strVal val="visible"/>
                                      </p:to>
                                    </p:set>
                                    <p:animEffect transition="in" filter="wipe(left)">
                                      <p:cBhvr>
                                        <p:cTn id="78" dur="500"/>
                                        <p:tgtEl>
                                          <p:spTgt spid="6"/>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150"/>
                                        </p:tgtEl>
                                        <p:attrNameLst>
                                          <p:attrName>style.visibility</p:attrName>
                                        </p:attrNameLst>
                                      </p:cBhvr>
                                      <p:to>
                                        <p:strVal val="visible"/>
                                      </p:to>
                                    </p:set>
                                    <p:animEffect transition="in" filter="wipe(left)">
                                      <p:cBhvr>
                                        <p:cTn id="83" dur="500"/>
                                        <p:tgtEl>
                                          <p:spTgt spid="150"/>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grpId="0" nodeType="clickEffect">
                                  <p:stCondLst>
                                    <p:cond delay="0"/>
                                  </p:stCondLst>
                                  <p:childTnLst>
                                    <p:set>
                                      <p:cBhvr>
                                        <p:cTn id="87" dur="1" fill="hold">
                                          <p:stCondLst>
                                            <p:cond delay="0"/>
                                          </p:stCondLst>
                                        </p:cTn>
                                        <p:tgtEl>
                                          <p:spTgt spid="148"/>
                                        </p:tgtEl>
                                        <p:attrNameLst>
                                          <p:attrName>style.visibility</p:attrName>
                                        </p:attrNameLst>
                                      </p:cBhvr>
                                      <p:to>
                                        <p:strVal val="visible"/>
                                      </p:to>
                                    </p:set>
                                    <p:animEffect transition="in" filter="wipe(left)">
                                      <p:cBhvr>
                                        <p:cTn id="88" dur="500"/>
                                        <p:tgtEl>
                                          <p:spTgt spid="148"/>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grpId="0" nodeType="clickEffect">
                                  <p:stCondLst>
                                    <p:cond delay="0"/>
                                  </p:stCondLst>
                                  <p:childTnLst>
                                    <p:set>
                                      <p:cBhvr>
                                        <p:cTn id="92" dur="1" fill="hold">
                                          <p:stCondLst>
                                            <p:cond delay="0"/>
                                          </p:stCondLst>
                                        </p:cTn>
                                        <p:tgtEl>
                                          <p:spTgt spid="154"/>
                                        </p:tgtEl>
                                        <p:attrNameLst>
                                          <p:attrName>style.visibility</p:attrName>
                                        </p:attrNameLst>
                                      </p:cBhvr>
                                      <p:to>
                                        <p:strVal val="visible"/>
                                      </p:to>
                                    </p:set>
                                    <p:animEffect transition="in" filter="wipe(left)">
                                      <p:cBhvr>
                                        <p:cTn id="93" dur="500"/>
                                        <p:tgtEl>
                                          <p:spTgt spid="154"/>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grpId="0" nodeType="clickEffect">
                                  <p:stCondLst>
                                    <p:cond delay="0"/>
                                  </p:stCondLst>
                                  <p:childTnLst>
                                    <p:set>
                                      <p:cBhvr>
                                        <p:cTn id="97" dur="1" fill="hold">
                                          <p:stCondLst>
                                            <p:cond delay="0"/>
                                          </p:stCondLst>
                                        </p:cTn>
                                        <p:tgtEl>
                                          <p:spTgt spid="152"/>
                                        </p:tgtEl>
                                        <p:attrNameLst>
                                          <p:attrName>style.visibility</p:attrName>
                                        </p:attrNameLst>
                                      </p:cBhvr>
                                      <p:to>
                                        <p:strVal val="visible"/>
                                      </p:to>
                                    </p:set>
                                    <p:animEffect transition="in" filter="wipe(left)">
                                      <p:cBhvr>
                                        <p:cTn id="98" dur="500"/>
                                        <p:tgtEl>
                                          <p:spTgt spid="152"/>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grpId="0" nodeType="clickEffect">
                                  <p:stCondLst>
                                    <p:cond delay="0"/>
                                  </p:stCondLst>
                                  <p:childTnLst>
                                    <p:set>
                                      <p:cBhvr>
                                        <p:cTn id="102" dur="1" fill="hold">
                                          <p:stCondLst>
                                            <p:cond delay="0"/>
                                          </p:stCondLst>
                                        </p:cTn>
                                        <p:tgtEl>
                                          <p:spTgt spid="155"/>
                                        </p:tgtEl>
                                        <p:attrNameLst>
                                          <p:attrName>style.visibility</p:attrName>
                                        </p:attrNameLst>
                                      </p:cBhvr>
                                      <p:to>
                                        <p:strVal val="visible"/>
                                      </p:to>
                                    </p:set>
                                    <p:animEffect transition="in" filter="wipe(left)">
                                      <p:cBhvr>
                                        <p:cTn id="103" dur="500"/>
                                        <p:tgtEl>
                                          <p:spTgt spid="155"/>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nodeType="clickEffect">
                                  <p:stCondLst>
                                    <p:cond delay="0"/>
                                  </p:stCondLst>
                                  <p:childTnLst>
                                    <p:set>
                                      <p:cBhvr>
                                        <p:cTn id="107" dur="1" fill="hold">
                                          <p:stCondLst>
                                            <p:cond delay="0"/>
                                          </p:stCondLst>
                                        </p:cTn>
                                        <p:tgtEl>
                                          <p:spTgt spid="8"/>
                                        </p:tgtEl>
                                        <p:attrNameLst>
                                          <p:attrName>style.visibility</p:attrName>
                                        </p:attrNameLst>
                                      </p:cBhvr>
                                      <p:to>
                                        <p:strVal val="visible"/>
                                      </p:to>
                                    </p:set>
                                    <p:animEffect transition="in" filter="wipe(left)">
                                      <p:cBhvr>
                                        <p:cTn id="108" dur="500"/>
                                        <p:tgtEl>
                                          <p:spTgt spid="8"/>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grpId="0" nodeType="clickEffect">
                                  <p:stCondLst>
                                    <p:cond delay="0"/>
                                  </p:stCondLst>
                                  <p:childTnLst>
                                    <p:set>
                                      <p:cBhvr>
                                        <p:cTn id="112" dur="1" fill="hold">
                                          <p:stCondLst>
                                            <p:cond delay="0"/>
                                          </p:stCondLst>
                                        </p:cTn>
                                        <p:tgtEl>
                                          <p:spTgt spid="153"/>
                                        </p:tgtEl>
                                        <p:attrNameLst>
                                          <p:attrName>style.visibility</p:attrName>
                                        </p:attrNameLst>
                                      </p:cBhvr>
                                      <p:to>
                                        <p:strVal val="visible"/>
                                      </p:to>
                                    </p:set>
                                    <p:animEffect transition="in" filter="wipe(left)">
                                      <p:cBhvr>
                                        <p:cTn id="113" dur="500"/>
                                        <p:tgtEl>
                                          <p:spTgt spid="153"/>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8" fill="hold" nodeType="clickEffect">
                                  <p:stCondLst>
                                    <p:cond delay="0"/>
                                  </p:stCondLst>
                                  <p:childTnLst>
                                    <p:set>
                                      <p:cBhvr>
                                        <p:cTn id="117" dur="1" fill="hold">
                                          <p:stCondLst>
                                            <p:cond delay="0"/>
                                          </p:stCondLst>
                                        </p:cTn>
                                        <p:tgtEl>
                                          <p:spTgt spid="12"/>
                                        </p:tgtEl>
                                        <p:attrNameLst>
                                          <p:attrName>style.visibility</p:attrName>
                                        </p:attrNameLst>
                                      </p:cBhvr>
                                      <p:to>
                                        <p:strVal val="visible"/>
                                      </p:to>
                                    </p:set>
                                    <p:animEffect transition="in" filter="wipe(left)">
                                      <p:cBhvr>
                                        <p:cTn id="118" dur="500"/>
                                        <p:tgtEl>
                                          <p:spTgt spid="12"/>
                                        </p:tgtEl>
                                      </p:cBhvr>
                                    </p:animEffec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499"/>
                                          </p:stCondLst>
                                        </p:cTn>
                                        <p:tgtEl>
                                          <p:spTgt spid="5123">
                                            <p:txEl>
                                              <p:pRg st="13" end="13"/>
                                            </p:txEl>
                                          </p:spTgt>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22" presetClass="entr" presetSubtype="8" fill="hold" grpId="0" nodeType="clickEffect">
                                  <p:stCondLst>
                                    <p:cond delay="0"/>
                                  </p:stCondLst>
                                  <p:childTnLst>
                                    <p:set>
                                      <p:cBhvr>
                                        <p:cTn id="126" dur="1" fill="hold">
                                          <p:stCondLst>
                                            <p:cond delay="0"/>
                                          </p:stCondLst>
                                        </p:cTn>
                                        <p:tgtEl>
                                          <p:spTgt spid="71"/>
                                        </p:tgtEl>
                                        <p:attrNameLst>
                                          <p:attrName>style.visibility</p:attrName>
                                        </p:attrNameLst>
                                      </p:cBhvr>
                                      <p:to>
                                        <p:strVal val="visible"/>
                                      </p:to>
                                    </p:set>
                                    <p:animEffect transition="in" filter="wipe(left)">
                                      <p:cBhvr>
                                        <p:cTn id="127" dur="500"/>
                                        <p:tgtEl>
                                          <p:spTgt spid="71"/>
                                        </p:tgtEl>
                                      </p:cBhvr>
                                    </p:animEffect>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grpId="0" nodeType="clickEffect">
                                  <p:stCondLst>
                                    <p:cond delay="0"/>
                                  </p:stCondLst>
                                  <p:childTnLst>
                                    <p:set>
                                      <p:cBhvr>
                                        <p:cTn id="131" dur="1" fill="hold">
                                          <p:stCondLst>
                                            <p:cond delay="499"/>
                                          </p:stCondLst>
                                        </p:cTn>
                                        <p:tgtEl>
                                          <p:spTgt spid="5123">
                                            <p:txEl>
                                              <p:pRg st="14" end="14"/>
                                            </p:txEl>
                                          </p:spTgt>
                                        </p:tgtEl>
                                        <p:attrNameLst>
                                          <p:attrName>style.visibility</p:attrName>
                                        </p:attrNameLst>
                                      </p:cBhvr>
                                      <p:to>
                                        <p:strVal val="visible"/>
                                      </p:to>
                                    </p:set>
                                  </p:childTnLst>
                                </p:cTn>
                              </p:par>
                            </p:childTnLst>
                          </p:cTn>
                        </p:par>
                      </p:childTnLst>
                    </p:cTn>
                  </p:par>
                  <p:par>
                    <p:cTn id="132" fill="hold">
                      <p:stCondLst>
                        <p:cond delay="indefinite"/>
                      </p:stCondLst>
                      <p:childTnLst>
                        <p:par>
                          <p:cTn id="133" fill="hold">
                            <p:stCondLst>
                              <p:cond delay="0"/>
                            </p:stCondLst>
                            <p:childTnLst>
                              <p:par>
                                <p:cTn id="134" presetID="1" presetClass="entr" presetSubtype="0" fill="hold" grpId="0" nodeType="clickEffect">
                                  <p:stCondLst>
                                    <p:cond delay="0"/>
                                  </p:stCondLst>
                                  <p:childTnLst>
                                    <p:set>
                                      <p:cBhvr>
                                        <p:cTn id="135" dur="1" fill="hold">
                                          <p:stCondLst>
                                            <p:cond delay="499"/>
                                          </p:stCondLst>
                                        </p:cTn>
                                        <p:tgtEl>
                                          <p:spTgt spid="5123">
                                            <p:txEl>
                                              <p:pRg st="15" end="15"/>
                                            </p:txEl>
                                          </p:spTgt>
                                        </p:tgtEl>
                                        <p:attrNameLst>
                                          <p:attrName>style.visibility</p:attrName>
                                        </p:attrNameLst>
                                      </p:cBhvr>
                                      <p:to>
                                        <p:strVal val="visible"/>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499"/>
                                          </p:stCondLst>
                                        </p:cTn>
                                        <p:tgtEl>
                                          <p:spTgt spid="512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P spid="68" grpId="0"/>
      <p:bldP spid="87" grpId="0"/>
      <p:bldP spid="96" grpId="0"/>
      <p:bldP spid="101" grpId="0"/>
      <p:bldP spid="116" grpId="0"/>
      <p:bldP spid="121" grpId="0"/>
      <p:bldP spid="148" grpId="0"/>
      <p:bldP spid="150" grpId="0"/>
      <p:bldP spid="153" grpId="0"/>
      <p:bldP spid="152" grpId="0"/>
      <p:bldP spid="154" grpId="0"/>
      <p:bldP spid="155" grpId="0"/>
      <p:bldP spid="66" grpId="0"/>
      <p:bldP spid="71"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7909" y="26011"/>
            <a:ext cx="13146548" cy="9749755"/>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a:lnSpc>
                <a:spcPct val="98000"/>
              </a:lnSpc>
            </a:pPr>
            <a:r>
              <a:rPr lang="en-US" dirty="0" smtClean="0"/>
              <a:t>In non-clinical MBI, a magnitude is decisive if it is at least very likely.</a:t>
            </a:r>
          </a:p>
          <a:p>
            <a:pPr lvl="1">
              <a:lnSpc>
                <a:spcPct val="98000"/>
              </a:lnSpc>
            </a:pPr>
            <a:r>
              <a:rPr lang="en-US" dirty="0" smtClean="0"/>
              <a:t>In other words, the 90%CI falls entirely in substantial (or the 9</a:t>
            </a:r>
            <a:r>
              <a:rPr lang="en-US" b="1" i="1" dirty="0" smtClean="0"/>
              <a:t>5</a:t>
            </a:r>
            <a:r>
              <a:rPr lang="en-US" dirty="0" smtClean="0"/>
              <a:t>%CI falls entirely in trivial).</a:t>
            </a:r>
          </a:p>
          <a:p>
            <a:pPr lvl="1">
              <a:lnSpc>
                <a:spcPct val="98000"/>
              </a:lnSpc>
            </a:pPr>
            <a:r>
              <a:rPr lang="en-US" dirty="0" smtClean="0"/>
              <a:t>So it's equivalent to rejecting the hypothesis that the effect does not have that magnitude.</a:t>
            </a:r>
          </a:p>
          <a:p>
            <a:pPr lvl="1">
              <a:lnSpc>
                <a:spcPct val="98000"/>
              </a:lnSpc>
            </a:pPr>
            <a:r>
              <a:rPr lang="en-US" dirty="0" smtClean="0"/>
              <a:t>And the error rates are the same as for testing substantial and non-substantial hypotheses.</a:t>
            </a:r>
          </a:p>
          <a:p>
            <a:pPr>
              <a:lnSpc>
                <a:spcPct val="98000"/>
              </a:lnSpc>
            </a:pPr>
            <a:r>
              <a:rPr lang="en-US" dirty="0" smtClean="0"/>
              <a:t>As with hypothesis testing, the chances of making at least one mistake </a:t>
            </a:r>
            <a:r>
              <a:rPr lang="en-US" dirty="0"/>
              <a:t>increase, when you have more than one </a:t>
            </a:r>
            <a:r>
              <a:rPr lang="en-US" dirty="0" smtClean="0"/>
              <a:t>effect. Example:</a:t>
            </a:r>
          </a:p>
          <a:p>
            <a:pPr lvl="1">
              <a:lnSpc>
                <a:spcPct val="98000"/>
              </a:lnSpc>
            </a:pPr>
            <a:r>
              <a:rPr lang="en-US" dirty="0" smtClean="0"/>
              <a:t>If the chances of being substantial for two effects are 96% and 97% (both very likely), you would like to conclude that both are decisively substantial.</a:t>
            </a:r>
          </a:p>
          <a:p>
            <a:pPr lvl="1">
              <a:lnSpc>
                <a:spcPct val="98000"/>
              </a:lnSpc>
            </a:pPr>
            <a:r>
              <a:rPr lang="en-US" dirty="0" smtClean="0"/>
              <a:t>But the chances that each is </a:t>
            </a:r>
            <a:r>
              <a:rPr lang="en-US" i="1" dirty="0" smtClean="0"/>
              <a:t>not</a:t>
            </a:r>
            <a:r>
              <a:rPr lang="en-US" dirty="0" smtClean="0"/>
              <a:t> substantial are 4% and 3%.</a:t>
            </a:r>
          </a:p>
          <a:p>
            <a:pPr lvl="1">
              <a:lnSpc>
                <a:spcPct val="98000"/>
              </a:lnSpc>
            </a:pPr>
            <a:r>
              <a:rPr lang="en-US" dirty="0" smtClean="0"/>
              <a:t>If the effects are independent of each other, the chance that at least one of them is </a:t>
            </a:r>
            <a:r>
              <a:rPr lang="en-US" i="1" dirty="0" smtClean="0"/>
              <a:t>not</a:t>
            </a:r>
            <a:r>
              <a:rPr lang="en-US" dirty="0" smtClean="0"/>
              <a:t> substantial is 4% + 3% = 7%, which is greater than the 5% error threshold for either effect.</a:t>
            </a:r>
          </a:p>
          <a:p>
            <a:pPr lvl="1">
              <a:lnSpc>
                <a:spcPct val="98000"/>
              </a:lnSpc>
            </a:pPr>
            <a:r>
              <a:rPr lang="en-US" dirty="0" smtClean="0"/>
              <a:t>Hence, if you want to control inflation of error (you don't have to), you could declare only one of these two effects to be decisively substantial. </a:t>
            </a:r>
          </a:p>
          <a:p>
            <a:pPr lvl="1">
              <a:lnSpc>
                <a:spcPct val="98000"/>
              </a:lnSpc>
            </a:pPr>
            <a:r>
              <a:rPr lang="en-US" dirty="0" smtClean="0"/>
              <a:t>Or you could set a higher probability threshold for deciding that an effect is decisive.</a:t>
            </a:r>
          </a:p>
          <a:p>
            <a:pPr lvl="2">
              <a:lnSpc>
                <a:spcPct val="98000"/>
              </a:lnSpc>
            </a:pPr>
            <a:r>
              <a:rPr lang="en-US" dirty="0" smtClean="0"/>
              <a:t>As before, making decisions with a 9</a:t>
            </a:r>
            <a:r>
              <a:rPr lang="en-US" b="1" dirty="0" smtClean="0"/>
              <a:t>5</a:t>
            </a:r>
            <a:r>
              <a:rPr lang="en-US" dirty="0" smtClean="0"/>
              <a:t>%CI would </a:t>
            </a:r>
            <a:r>
              <a:rPr lang="en-US" dirty="0"/>
              <a:t>mean </a:t>
            </a:r>
            <a:r>
              <a:rPr lang="en-US" dirty="0" smtClean="0"/>
              <a:t>a </a:t>
            </a:r>
            <a:r>
              <a:rPr lang="en-US" dirty="0"/>
              <a:t>maximum error rate </a:t>
            </a:r>
            <a:r>
              <a:rPr lang="en-US" dirty="0" smtClean="0"/>
              <a:t>of 2.5%, and a magnitude would need a 97.5% chance to be decisive.</a:t>
            </a:r>
          </a:p>
          <a:p>
            <a:pPr lvl="2">
              <a:lnSpc>
                <a:spcPct val="98000"/>
              </a:lnSpc>
            </a:pPr>
            <a:r>
              <a:rPr lang="en-US" dirty="0" smtClean="0"/>
              <a:t>So the maximum combined error rate for two effects would be 2.5% + 2.5% = 5%.</a:t>
            </a:r>
          </a:p>
          <a:p>
            <a:pPr lvl="2">
              <a:lnSpc>
                <a:spcPct val="98000"/>
              </a:lnSpc>
            </a:pPr>
            <a:r>
              <a:rPr lang="en-US" dirty="0" smtClean="0"/>
              <a:t>Unfortunately, in this example, neither effect would be decisive with a 9</a:t>
            </a:r>
            <a:r>
              <a:rPr lang="en-US" b="1" dirty="0" smtClean="0"/>
              <a:t>5</a:t>
            </a:r>
            <a:r>
              <a:rPr lang="en-US" dirty="0" smtClean="0"/>
              <a:t>%CI.</a:t>
            </a:r>
            <a:endParaRPr lang="en-US" dirty="0"/>
          </a:p>
          <a:p>
            <a:pPr>
              <a:lnSpc>
                <a:spcPct val="98000"/>
              </a:lnSpc>
            </a:pPr>
            <a:r>
              <a:rPr lang="en-US" dirty="0" smtClean="0"/>
              <a:t>As before, using a higher level for the CI is the usual way to control inflation of error.</a:t>
            </a:r>
          </a:p>
          <a:p>
            <a:pPr lvl="1">
              <a:lnSpc>
                <a:spcPct val="98000"/>
              </a:lnSpc>
            </a:pPr>
            <a:r>
              <a:rPr lang="en-US" dirty="0" smtClean="0"/>
              <a:t>So with lots of effects, you pay more attention to those that are most likely, and to those highlighted in </a:t>
            </a:r>
            <a:r>
              <a:rPr lang="en-US" b="1" dirty="0" smtClean="0"/>
              <a:t>bold</a:t>
            </a:r>
            <a:r>
              <a:rPr lang="en-US" dirty="0" smtClean="0"/>
              <a:t> (adequate precision at the 99% level).</a:t>
            </a:r>
          </a:p>
          <a:p>
            <a:pPr lvl="1">
              <a:lnSpc>
                <a:spcPct val="98000"/>
              </a:lnSpc>
            </a:pPr>
            <a:r>
              <a:rPr lang="en-US" dirty="0" smtClean="0"/>
              <a:t>But don't ignore magnitudes with adequate precision at the 90% level.</a:t>
            </a:r>
          </a:p>
        </p:txBody>
      </p:sp>
      <p:grpSp>
        <p:nvGrpSpPr>
          <p:cNvPr id="5" name="Group 4"/>
          <p:cNvGrpSpPr/>
          <p:nvPr/>
        </p:nvGrpSpPr>
        <p:grpSpPr>
          <a:xfrm>
            <a:off x="2751572" y="2826327"/>
            <a:ext cx="6824690" cy="5079001"/>
            <a:chOff x="2823580" y="1047942"/>
            <a:chExt cx="6738256" cy="5328593"/>
          </a:xfrm>
        </p:grpSpPr>
        <p:sp>
          <p:nvSpPr>
            <p:cNvPr id="6" name="Rectangle 5">
              <a:extLst>
                <a:ext uri="{FF2B5EF4-FFF2-40B4-BE49-F238E27FC236}">
                  <a16:creationId xmlns:a16="http://schemas.microsoft.com/office/drawing/2014/main" id="{1B260F0F-D2E5-59EB-CA73-950D7B818E6C}"/>
                </a:ext>
              </a:extLst>
            </p:cNvPr>
            <p:cNvSpPr/>
            <p:nvPr/>
          </p:nvSpPr>
          <p:spPr bwMode="auto">
            <a:xfrm>
              <a:off x="7689628" y="1047942"/>
              <a:ext cx="1872208" cy="432048"/>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600" b="0" i="0" u="sng"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61641582-4352-4D73-A49E-44D01529EC6A}"/>
                </a:ext>
              </a:extLst>
            </p:cNvPr>
            <p:cNvSpPr/>
            <p:nvPr/>
          </p:nvSpPr>
          <p:spPr bwMode="auto">
            <a:xfrm>
              <a:off x="2823580" y="5944487"/>
              <a:ext cx="1944216" cy="432048"/>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600" b="0" i="0" u="sng" strike="noStrike" cap="none" normalizeH="0" baseline="0">
                <a:ln>
                  <a:noFill/>
                </a:ln>
                <a:solidFill>
                  <a:schemeClr val="tx1"/>
                </a:solidFill>
                <a:effectLst/>
                <a:latin typeface="Times New Roman" pitchFamily="18" charset="0"/>
              </a:endParaRPr>
            </a:p>
          </p:txBody>
        </p:sp>
        <p:cxnSp>
          <p:nvCxnSpPr>
            <p:cNvPr id="9" name="Straight Arrow Connector 8">
              <a:extLst>
                <a:ext uri="{FF2B5EF4-FFF2-40B4-BE49-F238E27FC236}">
                  <a16:creationId xmlns:a16="http://schemas.microsoft.com/office/drawing/2014/main" id="{8E57D0B4-AC6F-7DC9-2913-DF5428AEE774}"/>
                </a:ext>
              </a:extLst>
            </p:cNvPr>
            <p:cNvCxnSpPr/>
            <p:nvPr/>
          </p:nvCxnSpPr>
          <p:spPr bwMode="auto">
            <a:xfrm flipV="1">
              <a:off x="4449268" y="1513878"/>
              <a:ext cx="4035222" cy="4430609"/>
            </a:xfrm>
            <a:prstGeom prst="straightConnector1">
              <a:avLst/>
            </a:prstGeom>
            <a:solidFill>
              <a:schemeClr val="accent1"/>
            </a:solidFill>
            <a:ln w="381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custDataLst>
      <p:tags r:id="rId1"/>
    </p:custDataLst>
    <p:extLst>
      <p:ext uri="{BB962C8B-B14F-4D97-AF65-F5344CB8AC3E}">
        <p14:creationId xmlns:p14="http://schemas.microsoft.com/office/powerpoint/2010/main" val="193297984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12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512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512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512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512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wipe(down)">
                                      <p:cBhvr>
                                        <p:cTn id="59" dur="500"/>
                                        <p:tgtEl>
                                          <p:spTgt spid="5"/>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499"/>
                                          </p:stCondLst>
                                        </p:cTn>
                                        <p:tgtEl>
                                          <p:spTgt spid="5123">
                                            <p:txEl>
                                              <p:pRg st="13" end="13"/>
                                            </p:txEl>
                                          </p:spTgt>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499"/>
                                          </p:stCondLst>
                                        </p:cTn>
                                        <p:tgtEl>
                                          <p:spTgt spid="5123">
                                            <p:txEl>
                                              <p:pRg st="14" end="14"/>
                                            </p:txEl>
                                          </p:spTgt>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499"/>
                                          </p:stCondLst>
                                        </p:cTn>
                                        <p:tgtEl>
                                          <p:spTgt spid="512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7909" y="26012"/>
            <a:ext cx="13146548" cy="9733130"/>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marL="0" indent="0">
              <a:lnSpc>
                <a:spcPct val="103000"/>
              </a:lnSpc>
              <a:buNone/>
            </a:pPr>
            <a:r>
              <a:rPr lang="en-US" b="1" dirty="0">
                <a:solidFill>
                  <a:srgbClr val="0000FF"/>
                </a:solidFill>
              </a:rPr>
              <a:t>Clinical or Practical Magnitude-Based Inference </a:t>
            </a:r>
          </a:p>
          <a:p>
            <a:pPr>
              <a:lnSpc>
                <a:spcPct val="103000"/>
              </a:lnSpc>
            </a:pPr>
            <a:r>
              <a:rPr lang="en-US" dirty="0" smtClean="0"/>
              <a:t>This is the version of MBI to use when </a:t>
            </a:r>
            <a:r>
              <a:rPr lang="en-US" i="1" dirty="0" smtClean="0"/>
              <a:t>substantial</a:t>
            </a:r>
            <a:r>
              <a:rPr lang="en-US" dirty="0" smtClean="0"/>
              <a:t> means </a:t>
            </a:r>
            <a:r>
              <a:rPr lang="en-US" i="1" dirty="0" smtClean="0"/>
              <a:t>beneficial</a:t>
            </a:r>
            <a:r>
              <a:rPr lang="en-US" dirty="0" smtClean="0"/>
              <a:t> or </a:t>
            </a:r>
            <a:r>
              <a:rPr lang="en-US" i="1" dirty="0" smtClean="0"/>
              <a:t>harmful</a:t>
            </a:r>
            <a:r>
              <a:rPr lang="en-US" dirty="0" smtClean="0"/>
              <a:t>.</a:t>
            </a:r>
          </a:p>
          <a:p>
            <a:pPr lvl="1">
              <a:lnSpc>
                <a:spcPct val="103000"/>
              </a:lnSpc>
            </a:pPr>
            <a:r>
              <a:rPr lang="en-US" dirty="0" smtClean="0"/>
              <a:t>The effects of implementable treatments or strategies are evaluated with this approach. </a:t>
            </a:r>
          </a:p>
          <a:p>
            <a:pPr>
              <a:lnSpc>
                <a:spcPct val="103000"/>
              </a:lnSpc>
            </a:pPr>
            <a:r>
              <a:rPr lang="en-US" dirty="0" smtClean="0"/>
              <a:t>You would implement an effect that could be beneficial, provided it had a low risk of harm. </a:t>
            </a:r>
          </a:p>
          <a:p>
            <a:pPr lvl="1">
              <a:lnSpc>
                <a:spcPct val="103000"/>
              </a:lnSpc>
            </a:pPr>
            <a:r>
              <a:rPr lang="en-US" dirty="0" smtClean="0"/>
              <a:t>I chose "could be beneficial" to mean </a:t>
            </a:r>
            <a:r>
              <a:rPr lang="en-US" i="1" dirty="0" smtClean="0"/>
              <a:t>possibly beneficial</a:t>
            </a:r>
            <a:r>
              <a:rPr lang="en-US" dirty="0" smtClean="0"/>
              <a:t>, or &gt;25% chance of benefit.</a:t>
            </a:r>
          </a:p>
          <a:p>
            <a:pPr lvl="1">
              <a:lnSpc>
                <a:spcPct val="103000"/>
              </a:lnSpc>
            </a:pPr>
            <a:r>
              <a:rPr lang="en-US" dirty="0" smtClean="0"/>
              <a:t>I chose "low risk of harm" to mean </a:t>
            </a:r>
            <a:r>
              <a:rPr lang="en-US" i="1" dirty="0" smtClean="0"/>
              <a:t>most unlikely harmful</a:t>
            </a:r>
            <a:r>
              <a:rPr lang="en-US" dirty="0" smtClean="0"/>
              <a:t>, or &lt;0.5% risk of harm.</a:t>
            </a:r>
          </a:p>
          <a:p>
            <a:pPr>
              <a:lnSpc>
                <a:spcPct val="103000"/>
              </a:lnSpc>
            </a:pPr>
            <a:r>
              <a:rPr lang="en-US" dirty="0" smtClean="0"/>
              <a:t>An effect with &gt;25% chance of benefit and &gt;0.5% risk of harm is unclear (has inadequate precision): you would like to use it, but you dare not.</a:t>
            </a:r>
          </a:p>
          <a:p>
            <a:pPr lvl="1">
              <a:lnSpc>
                <a:spcPct val="103000"/>
              </a:lnSpc>
            </a:pPr>
            <a:r>
              <a:rPr lang="en-US" dirty="0" smtClean="0"/>
              <a:t>An unclear effect is equivalent to a 50%CI overlapping benefit and a 99%CI overlapping harm.</a:t>
            </a:r>
          </a:p>
          <a:p>
            <a:pPr lvl="1">
              <a:lnSpc>
                <a:spcPct val="103000"/>
              </a:lnSpc>
            </a:pPr>
            <a:r>
              <a:rPr lang="en-US" dirty="0" smtClean="0"/>
              <a:t>But don't show this asymmetrical CI. Instead, keep showing a 90%CI.</a:t>
            </a:r>
          </a:p>
          <a:p>
            <a:pPr>
              <a:lnSpc>
                <a:spcPct val="103000"/>
              </a:lnSpc>
            </a:pPr>
            <a:r>
              <a:rPr lang="en-US" dirty="0" smtClean="0"/>
              <a:t>The </a:t>
            </a:r>
            <a:r>
              <a:rPr lang="en-US" dirty="0"/>
              <a:t>different probability thresholds or </a:t>
            </a:r>
            <a:r>
              <a:rPr lang="en-US" dirty="0" smtClean="0"/>
              <a:t>CIs </a:t>
            </a:r>
            <a:r>
              <a:rPr lang="en-US" dirty="0"/>
              <a:t>for benefit and harm </a:t>
            </a:r>
            <a:r>
              <a:rPr lang="en-US" dirty="0" smtClean="0"/>
              <a:t>are equivalent to placing more </a:t>
            </a:r>
            <a:r>
              <a:rPr lang="en-US" dirty="0"/>
              <a:t>importance </a:t>
            </a:r>
            <a:r>
              <a:rPr lang="en-US" dirty="0" smtClean="0"/>
              <a:t>on </a:t>
            </a:r>
            <a:r>
              <a:rPr lang="en-US" dirty="0"/>
              <a:t>avoiding harm than </a:t>
            </a:r>
            <a:r>
              <a:rPr lang="en-US" dirty="0" smtClean="0"/>
              <a:t>on </a:t>
            </a:r>
            <a:r>
              <a:rPr lang="en-US" dirty="0"/>
              <a:t>missing out on benefit. </a:t>
            </a:r>
            <a:endParaRPr lang="en-US" dirty="0" smtClean="0"/>
          </a:p>
          <a:p>
            <a:pPr>
              <a:lnSpc>
                <a:spcPct val="103000"/>
              </a:lnSpc>
            </a:pPr>
            <a:r>
              <a:rPr lang="en-US" dirty="0" smtClean="0"/>
              <a:t>Effects that are at least possibly beneficial and are highlighted in </a:t>
            </a:r>
            <a:r>
              <a:rPr lang="en-US" b="1" dirty="0" smtClean="0"/>
              <a:t>bold</a:t>
            </a:r>
            <a:r>
              <a:rPr lang="en-US" dirty="0" smtClean="0"/>
              <a:t> (adequate precision at the 99% level) are most unlikely harmful and are therefore implementable.</a:t>
            </a:r>
          </a:p>
          <a:p>
            <a:pPr>
              <a:lnSpc>
                <a:spcPct val="103000"/>
              </a:lnSpc>
            </a:pPr>
            <a:r>
              <a:rPr lang="en-US" dirty="0" smtClean="0"/>
              <a:t>In a </a:t>
            </a:r>
            <a:r>
              <a:rPr lang="en-US" dirty="0"/>
              <a:t>less conservative version of clinical MBI, </a:t>
            </a:r>
            <a:r>
              <a:rPr lang="en-US" dirty="0" smtClean="0"/>
              <a:t>an otherwise clinically unclear effect </a:t>
            </a:r>
            <a:r>
              <a:rPr lang="en-US" dirty="0"/>
              <a:t>is considered </a:t>
            </a:r>
            <a:r>
              <a:rPr lang="en-US" dirty="0" smtClean="0"/>
              <a:t>implementable </a:t>
            </a:r>
            <a:r>
              <a:rPr lang="en-US" dirty="0"/>
              <a:t>when the chance of benefit far outweighs the risk of harm </a:t>
            </a:r>
            <a:r>
              <a:rPr lang="en-US" dirty="0" smtClean="0"/>
              <a:t/>
            </a:r>
            <a:br>
              <a:rPr lang="en-US" dirty="0" smtClean="0"/>
            </a:br>
            <a:r>
              <a:rPr lang="en-US" dirty="0" smtClean="0"/>
              <a:t>(</a:t>
            </a:r>
            <a:r>
              <a:rPr lang="en-US" dirty="0"/>
              <a:t>odds </a:t>
            </a:r>
            <a:r>
              <a:rPr lang="en-US" dirty="0" smtClean="0"/>
              <a:t>ratio of benefit/harm </a:t>
            </a:r>
            <a:r>
              <a:rPr lang="en-US" dirty="0"/>
              <a:t>&gt;</a:t>
            </a:r>
            <a:r>
              <a:rPr lang="en-US" dirty="0" smtClean="0"/>
              <a:t>66; the 66 is the odds ratio for borderline benefit and harm).</a:t>
            </a:r>
          </a:p>
          <a:p>
            <a:pPr>
              <a:lnSpc>
                <a:spcPct val="103000"/>
              </a:lnSpc>
            </a:pPr>
            <a:r>
              <a:rPr lang="en-US" dirty="0" smtClean="0"/>
              <a:t>But consider controlling </a:t>
            </a:r>
            <a:r>
              <a:rPr lang="en-US" dirty="0"/>
              <a:t>the </a:t>
            </a:r>
            <a:r>
              <a:rPr lang="en-US" dirty="0" smtClean="0"/>
              <a:t>inflation of the risk </a:t>
            </a:r>
            <a:r>
              <a:rPr lang="en-US" dirty="0"/>
              <a:t>of harm with </a:t>
            </a:r>
            <a:r>
              <a:rPr lang="en-US" dirty="0" smtClean="0"/>
              <a:t>several </a:t>
            </a:r>
            <a:r>
              <a:rPr lang="en-US" dirty="0"/>
              <a:t>implementable effects.</a:t>
            </a:r>
          </a:p>
          <a:p>
            <a:pPr>
              <a:lnSpc>
                <a:spcPct val="103000"/>
              </a:lnSpc>
            </a:pPr>
            <a:r>
              <a:rPr lang="en-US" dirty="0" smtClean="0"/>
              <a:t>Before implementing, consider: sample and model assumptions; rewards </a:t>
            </a:r>
            <a:r>
              <a:rPr lang="en-US" dirty="0"/>
              <a:t>of </a:t>
            </a:r>
            <a:r>
              <a:rPr lang="en-US" dirty="0" smtClean="0"/>
              <a:t>benefit; costs </a:t>
            </a:r>
            <a:r>
              <a:rPr lang="en-US" dirty="0"/>
              <a:t>of </a:t>
            </a:r>
            <a:r>
              <a:rPr lang="en-US" dirty="0" smtClean="0"/>
              <a:t>harm; </a:t>
            </a:r>
            <a:r>
              <a:rPr lang="en-US" dirty="0"/>
              <a:t>and </a:t>
            </a:r>
            <a:r>
              <a:rPr lang="en-US" dirty="0" smtClean="0"/>
              <a:t>the chances, rewards and costs of any </a:t>
            </a:r>
            <a:r>
              <a:rPr lang="en-US" dirty="0"/>
              <a:t>beneficial and </a:t>
            </a:r>
            <a:r>
              <a:rPr lang="en-US" dirty="0" smtClean="0"/>
              <a:t>harmful </a:t>
            </a:r>
            <a:r>
              <a:rPr lang="en-US" dirty="0"/>
              <a:t>side effects</a:t>
            </a:r>
            <a:r>
              <a:rPr lang="en-US" dirty="0" smtClean="0"/>
              <a:t>.</a:t>
            </a:r>
            <a:endParaRPr lang="en-US" dirty="0"/>
          </a:p>
        </p:txBody>
      </p:sp>
    </p:spTree>
    <p:custDataLst>
      <p:tags r:id="rId1"/>
    </p:custDataLst>
    <p:extLst>
      <p:ext uri="{BB962C8B-B14F-4D97-AF65-F5344CB8AC3E}">
        <p14:creationId xmlns:p14="http://schemas.microsoft.com/office/powerpoint/2010/main" val="87890493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12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512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512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512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512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512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2806" y="0"/>
            <a:ext cx="13146548" cy="9855200"/>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marL="0" indent="0">
              <a:lnSpc>
                <a:spcPct val="97000"/>
              </a:lnSpc>
              <a:buNone/>
            </a:pPr>
            <a:r>
              <a:rPr lang="en-US" b="1" dirty="0" smtClean="0">
                <a:solidFill>
                  <a:srgbClr val="0000FF"/>
                </a:solidFill>
              </a:rPr>
              <a:t>Cautions with MBI</a:t>
            </a:r>
            <a:endParaRPr lang="en-US" dirty="0" smtClean="0">
              <a:solidFill>
                <a:srgbClr val="0000FF"/>
              </a:solidFill>
            </a:endParaRPr>
          </a:p>
          <a:p>
            <a:pPr>
              <a:lnSpc>
                <a:spcPct val="97000"/>
              </a:lnSpc>
            </a:pPr>
            <a:r>
              <a:rPr lang="en-US" i="1" dirty="0" smtClean="0"/>
              <a:t>Unclear</a:t>
            </a:r>
            <a:r>
              <a:rPr lang="en-US" dirty="0" smtClean="0"/>
              <a:t> is a good word to describe an effect with inadequate precision, but…</a:t>
            </a:r>
          </a:p>
          <a:p>
            <a:pPr lvl="1">
              <a:lnSpc>
                <a:spcPct val="97000"/>
              </a:lnSpc>
            </a:pPr>
            <a:r>
              <a:rPr lang="en-US" dirty="0" smtClean="0"/>
              <a:t>If the main effect in a study is unclear, you can, if you wish, state the magnitude (small, moderate…) of its lower (–ive or reduction) and upper (+ive or increase) confidence limits.</a:t>
            </a:r>
          </a:p>
          <a:p>
            <a:pPr lvl="1">
              <a:lnSpc>
                <a:spcPct val="97000"/>
              </a:lnSpc>
            </a:pPr>
            <a:r>
              <a:rPr lang="en-US" dirty="0" smtClean="0"/>
              <a:t>And of course, state that the study needs to be repeated with a bigger sample size.</a:t>
            </a:r>
          </a:p>
          <a:p>
            <a:pPr>
              <a:lnSpc>
                <a:spcPct val="97000"/>
              </a:lnSpc>
            </a:pPr>
            <a:r>
              <a:rPr lang="en-US" dirty="0" smtClean="0"/>
              <a:t>Avoid using </a:t>
            </a:r>
            <a:r>
              <a:rPr lang="en-US" i="1" dirty="0" smtClean="0"/>
              <a:t>clear effect</a:t>
            </a:r>
            <a:r>
              <a:rPr lang="en-US" dirty="0" smtClean="0"/>
              <a:t>. Instead, use </a:t>
            </a:r>
            <a:r>
              <a:rPr lang="en-US" i="1" dirty="0" smtClean="0"/>
              <a:t>adequate precision</a:t>
            </a:r>
            <a:r>
              <a:rPr lang="en-US" dirty="0" smtClean="0"/>
              <a:t>.</a:t>
            </a:r>
          </a:p>
          <a:p>
            <a:pPr>
              <a:lnSpc>
                <a:spcPct val="97000"/>
              </a:lnSpc>
            </a:pPr>
            <a:r>
              <a:rPr lang="en-US" dirty="0" smtClean="0"/>
              <a:t>Use </a:t>
            </a:r>
            <a:r>
              <a:rPr lang="en-US" i="1" dirty="0" smtClean="0"/>
              <a:t>clear</a:t>
            </a:r>
            <a:r>
              <a:rPr lang="en-US" dirty="0"/>
              <a:t>,</a:t>
            </a:r>
            <a:r>
              <a:rPr lang="en-US" dirty="0" smtClean="0"/>
              <a:t> </a:t>
            </a:r>
            <a:r>
              <a:rPr lang="en-US" i="1" dirty="0" smtClean="0"/>
              <a:t>clearly</a:t>
            </a:r>
            <a:r>
              <a:rPr lang="en-US" dirty="0" smtClean="0"/>
              <a:t> or </a:t>
            </a:r>
            <a:r>
              <a:rPr lang="en-US" i="1" dirty="0" smtClean="0"/>
              <a:t>decisively</a:t>
            </a:r>
            <a:r>
              <a:rPr lang="en-US" dirty="0" smtClean="0"/>
              <a:t> only when a magnitude is very likely or most likely.</a:t>
            </a:r>
          </a:p>
          <a:p>
            <a:pPr lvl="1">
              <a:lnSpc>
                <a:spcPct val="97000"/>
              </a:lnSpc>
            </a:pPr>
            <a:r>
              <a:rPr lang="en-US" dirty="0" smtClean="0"/>
              <a:t>So, if an effect is possibly or likely substantial (or trivial), do not end up carelessly concluding that there is (or isn't) an effect. </a:t>
            </a:r>
          </a:p>
          <a:p>
            <a:pPr lvl="1">
              <a:lnSpc>
                <a:spcPct val="97000"/>
              </a:lnSpc>
            </a:pPr>
            <a:r>
              <a:rPr lang="en-US" dirty="0" smtClean="0"/>
              <a:t>Instead, keep </a:t>
            </a:r>
            <a:r>
              <a:rPr lang="en-US" i="1" dirty="0" smtClean="0"/>
              <a:t>possibly</a:t>
            </a:r>
            <a:r>
              <a:rPr lang="en-US" dirty="0" smtClean="0"/>
              <a:t> or </a:t>
            </a:r>
            <a:r>
              <a:rPr lang="en-US" i="1" dirty="0" smtClean="0"/>
              <a:t>likely</a:t>
            </a:r>
            <a:r>
              <a:rPr lang="en-US" dirty="0" smtClean="0"/>
              <a:t> in the conclusion, or conclude that there is </a:t>
            </a:r>
            <a:r>
              <a:rPr lang="en-US" i="1" dirty="0" smtClean="0"/>
              <a:t>some evidence</a:t>
            </a:r>
            <a:r>
              <a:rPr lang="en-US" dirty="0" smtClean="0"/>
              <a:t> or </a:t>
            </a:r>
            <a:r>
              <a:rPr lang="en-US" i="1" dirty="0" smtClean="0"/>
              <a:t>good evidence</a:t>
            </a:r>
            <a:r>
              <a:rPr lang="en-US" dirty="0" smtClean="0"/>
              <a:t> that the effect is substantial (or trivial).</a:t>
            </a:r>
          </a:p>
          <a:p>
            <a:pPr>
              <a:lnSpc>
                <a:spcPct val="97000"/>
              </a:lnSpc>
            </a:pPr>
            <a:r>
              <a:rPr lang="en-US" dirty="0" smtClean="0"/>
              <a:t>Be extra careful when you use small, moderate, etc. to describe the </a:t>
            </a:r>
            <a:r>
              <a:rPr lang="en-US" i="1" dirty="0" smtClean="0"/>
              <a:t>observed</a:t>
            </a:r>
            <a:r>
              <a:rPr lang="en-US" dirty="0" smtClean="0"/>
              <a:t> effect and probabilities to describe the </a:t>
            </a:r>
            <a:r>
              <a:rPr lang="en-US" i="1" dirty="0" smtClean="0"/>
              <a:t>true</a:t>
            </a:r>
            <a:r>
              <a:rPr lang="en-US" dirty="0"/>
              <a:t> </a:t>
            </a:r>
            <a:r>
              <a:rPr lang="en-US" dirty="0" smtClean="0"/>
              <a:t>effect.</a:t>
            </a:r>
          </a:p>
          <a:p>
            <a:pPr lvl="1">
              <a:lnSpc>
                <a:spcPct val="97000"/>
              </a:lnSpc>
            </a:pPr>
            <a:r>
              <a:rPr lang="en-US" dirty="0" smtClean="0"/>
              <a:t>Example: </a:t>
            </a:r>
            <a:r>
              <a:rPr lang="en-US" i="1" dirty="0" smtClean="0"/>
              <a:t>observed large</a:t>
            </a:r>
            <a:r>
              <a:rPr lang="en-US" dirty="0" smtClean="0"/>
              <a:t> and </a:t>
            </a:r>
            <a:r>
              <a:rPr lang="en-US" i="1" dirty="0" smtClean="0"/>
              <a:t>very likely substantial</a:t>
            </a:r>
            <a:r>
              <a:rPr lang="en-US" dirty="0" smtClean="0"/>
              <a:t> is different from </a:t>
            </a:r>
            <a:r>
              <a:rPr lang="en-US" i="1" dirty="0" smtClean="0"/>
              <a:t>very likely large</a:t>
            </a:r>
            <a:r>
              <a:rPr lang="en-US" dirty="0" smtClean="0"/>
              <a:t>.</a:t>
            </a:r>
          </a:p>
          <a:p>
            <a:pPr lvl="2">
              <a:lnSpc>
                <a:spcPct val="97000"/>
              </a:lnSpc>
            </a:pPr>
            <a:r>
              <a:rPr lang="en-US" dirty="0" smtClean="0"/>
              <a:t>It's </a:t>
            </a:r>
            <a:r>
              <a:rPr lang="en-US" i="1" dirty="0" smtClean="0"/>
              <a:t>very likely large</a:t>
            </a:r>
            <a:r>
              <a:rPr lang="en-US" dirty="0" smtClean="0"/>
              <a:t> only if there is at least a 95% chance it is large. Otherwise it is only </a:t>
            </a:r>
            <a:r>
              <a:rPr lang="en-US" i="1" dirty="0" smtClean="0"/>
              <a:t>possibly</a:t>
            </a:r>
            <a:r>
              <a:rPr lang="en-US" dirty="0" smtClean="0"/>
              <a:t> or </a:t>
            </a:r>
            <a:r>
              <a:rPr lang="en-US" i="1" dirty="0" smtClean="0"/>
              <a:t>likely</a:t>
            </a:r>
            <a:r>
              <a:rPr lang="en-US" dirty="0" smtClean="0"/>
              <a:t> large.</a:t>
            </a:r>
          </a:p>
          <a:p>
            <a:pPr>
              <a:lnSpc>
                <a:spcPct val="97000"/>
              </a:lnSpc>
            </a:pPr>
            <a:r>
              <a:rPr lang="en-US" dirty="0" smtClean="0"/>
              <a:t>An effect can be unclear with clinical MBI but have adequate precision with non-clinical MBI, and vice versa.</a:t>
            </a:r>
          </a:p>
          <a:p>
            <a:pPr lvl="1">
              <a:lnSpc>
                <a:spcPct val="97000"/>
              </a:lnSpc>
            </a:pPr>
            <a:r>
              <a:rPr lang="en-US" dirty="0" smtClean="0"/>
              <a:t>Don't cheat here. If you are doing the study for evidence that a treatment or strategy could be beneficial or harmful, you should use clinical MBI.</a:t>
            </a:r>
          </a:p>
          <a:p>
            <a:pPr lvl="1">
              <a:lnSpc>
                <a:spcPct val="97000"/>
              </a:lnSpc>
            </a:pPr>
            <a:r>
              <a:rPr lang="en-US" dirty="0" smtClean="0"/>
              <a:t>Effects of modifiers usually require non-clinical MBI. Example: a positive effect of gender on performance would not usually lead to a recommendation to change gender</a:t>
            </a:r>
            <a:r>
              <a:rPr lang="en-US" dirty="0"/>
              <a:t>!</a:t>
            </a:r>
            <a:endParaRPr lang="en-US" dirty="0" smtClean="0"/>
          </a:p>
        </p:txBody>
      </p:sp>
    </p:spTree>
    <p:custDataLst>
      <p:tags r:id="rId1"/>
    </p:custDataLst>
    <p:extLst>
      <p:ext uri="{BB962C8B-B14F-4D97-AF65-F5344CB8AC3E}">
        <p14:creationId xmlns:p14="http://schemas.microsoft.com/office/powerpoint/2010/main" val="84418382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12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512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512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512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512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512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103" y="56456"/>
            <a:ext cx="12961576" cy="9805987"/>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marL="0" indent="0">
              <a:lnSpc>
                <a:spcPct val="102000"/>
              </a:lnSpc>
              <a:buNone/>
            </a:pPr>
            <a:r>
              <a:rPr lang="en-US" b="1" dirty="0" smtClean="0">
                <a:solidFill>
                  <a:srgbClr val="0000FF"/>
                </a:solidFill>
              </a:rPr>
              <a:t>Sampling </a:t>
            </a:r>
            <a:r>
              <a:rPr lang="en-US" b="1" dirty="0">
                <a:solidFill>
                  <a:srgbClr val="0000FF"/>
                </a:solidFill>
              </a:rPr>
              <a:t>V</a:t>
            </a:r>
            <a:r>
              <a:rPr lang="en-US" b="1" dirty="0" smtClean="0">
                <a:solidFill>
                  <a:srgbClr val="0000FF"/>
                </a:solidFill>
              </a:rPr>
              <a:t>ariation</a:t>
            </a:r>
          </a:p>
          <a:p>
            <a:pPr>
              <a:lnSpc>
                <a:spcPct val="102000"/>
              </a:lnSpc>
            </a:pPr>
            <a:r>
              <a:rPr lang="en-AU" dirty="0"/>
              <a:t>A sample provides only an approximate estimate of the </a:t>
            </a:r>
            <a:r>
              <a:rPr lang="en-AU" dirty="0" smtClean="0"/>
              <a:t>true </a:t>
            </a:r>
            <a:r>
              <a:rPr lang="en-AU" dirty="0"/>
              <a:t>value of a simple statistic (e.g., a mean) or an effect statistic (e.g., mean change in performance).</a:t>
            </a:r>
          </a:p>
          <a:p>
            <a:pPr>
              <a:lnSpc>
                <a:spcPct val="102000"/>
              </a:lnSpc>
            </a:pPr>
            <a:r>
              <a:rPr lang="en-US" dirty="0"/>
              <a:t>Another sample would give a different value of the </a:t>
            </a:r>
            <a:r>
              <a:rPr lang="en-US" dirty="0" smtClean="0"/>
              <a:t>statistic: that's </a:t>
            </a:r>
            <a:r>
              <a:rPr lang="en-US" b="1" dirty="0" smtClean="0"/>
              <a:t>sampling variation</a:t>
            </a:r>
            <a:r>
              <a:rPr lang="en-US" dirty="0" smtClean="0"/>
              <a:t>.</a:t>
            </a:r>
            <a:endParaRPr lang="en-US" dirty="0"/>
          </a:p>
          <a:p>
            <a:pPr lvl="1">
              <a:lnSpc>
                <a:spcPct val="102000"/>
              </a:lnSpc>
            </a:pPr>
            <a:r>
              <a:rPr lang="en-US" dirty="0"/>
              <a:t>Therefore there is uncertainty in a sample value: </a:t>
            </a:r>
            <a:r>
              <a:rPr lang="en-US" b="1" dirty="0"/>
              <a:t>sampling</a:t>
            </a:r>
            <a:r>
              <a:rPr lang="en-US" dirty="0"/>
              <a:t> </a:t>
            </a:r>
            <a:r>
              <a:rPr lang="en-US" b="1" dirty="0"/>
              <a:t>uncertainty</a:t>
            </a:r>
            <a:r>
              <a:rPr lang="en-US" dirty="0"/>
              <a:t>.</a:t>
            </a:r>
          </a:p>
          <a:p>
            <a:pPr lvl="1">
              <a:lnSpc>
                <a:spcPct val="102000"/>
              </a:lnSpc>
            </a:pPr>
            <a:r>
              <a:rPr lang="en-US" dirty="0" smtClean="0"/>
              <a:t>The </a:t>
            </a:r>
            <a:r>
              <a:rPr lang="en-US" dirty="0"/>
              <a:t>larger the sample, the less the sampling uncertainty.</a:t>
            </a:r>
          </a:p>
          <a:p>
            <a:pPr lvl="1">
              <a:lnSpc>
                <a:spcPct val="102000"/>
              </a:lnSpc>
            </a:pPr>
            <a:r>
              <a:rPr lang="en-US" dirty="0" smtClean="0"/>
              <a:t>It </a:t>
            </a:r>
            <a:r>
              <a:rPr lang="en-US" dirty="0"/>
              <a:t>is only when samples are huge that different sample values would always be practically the same and </a:t>
            </a:r>
            <a:r>
              <a:rPr lang="en-US" dirty="0" smtClean="0"/>
              <a:t>therefore be a precise estimate of the true value.</a:t>
            </a:r>
          </a:p>
          <a:p>
            <a:pPr lvl="1">
              <a:lnSpc>
                <a:spcPct val="102000"/>
              </a:lnSpc>
            </a:pPr>
            <a:r>
              <a:rPr lang="en-US" dirty="0"/>
              <a:t>By </a:t>
            </a:r>
            <a:r>
              <a:rPr lang="en-US" i="1" dirty="0"/>
              <a:t>true</a:t>
            </a:r>
            <a:r>
              <a:rPr lang="en-US" b="1" i="1" dirty="0"/>
              <a:t> </a:t>
            </a:r>
            <a:r>
              <a:rPr lang="en-US" dirty="0"/>
              <a:t>value I mean the </a:t>
            </a:r>
            <a:r>
              <a:rPr lang="en-US" i="1" dirty="0"/>
              <a:t>huge-sample</a:t>
            </a:r>
            <a:r>
              <a:rPr lang="en-US" b="1" i="1" dirty="0"/>
              <a:t> </a:t>
            </a:r>
            <a:r>
              <a:rPr lang="en-US" dirty="0"/>
              <a:t>value: the value if you used your sampling method to get a huge sample, and if you used your methods to measure and analyze the huge sample.</a:t>
            </a:r>
          </a:p>
          <a:p>
            <a:pPr>
              <a:lnSpc>
                <a:spcPct val="102000"/>
              </a:lnSpc>
            </a:pPr>
            <a:r>
              <a:rPr lang="en-US" dirty="0" smtClean="0"/>
              <a:t>Your sampling method will always produce a </a:t>
            </a:r>
            <a:r>
              <a:rPr lang="en-US" b="1" dirty="0" smtClean="0"/>
              <a:t>biased</a:t>
            </a:r>
            <a:r>
              <a:rPr lang="en-US" dirty="0" smtClean="0"/>
              <a:t> sample of a population of interest.</a:t>
            </a:r>
          </a:p>
          <a:p>
            <a:pPr lvl="1">
              <a:lnSpc>
                <a:spcPct val="102000"/>
              </a:lnSpc>
            </a:pPr>
            <a:r>
              <a:rPr lang="en-US" dirty="0"/>
              <a:t>Example: you are interested in top-level football players, but </a:t>
            </a:r>
            <a:r>
              <a:rPr lang="en-US" dirty="0" smtClean="0"/>
              <a:t>a sample </a:t>
            </a:r>
            <a:r>
              <a:rPr lang="en-US" dirty="0"/>
              <a:t>from </a:t>
            </a:r>
            <a:r>
              <a:rPr lang="en-US" dirty="0" smtClean="0"/>
              <a:t>your city or region does not </a:t>
            </a:r>
            <a:r>
              <a:rPr lang="en-US" dirty="0"/>
              <a:t>represent </a:t>
            </a:r>
            <a:r>
              <a:rPr lang="en-US" dirty="0" smtClean="0"/>
              <a:t>the population of top-level players </a:t>
            </a:r>
            <a:r>
              <a:rPr lang="en-US" dirty="0"/>
              <a:t>in your country or in the </a:t>
            </a:r>
            <a:r>
              <a:rPr lang="en-US" dirty="0" smtClean="0"/>
              <a:t>world. </a:t>
            </a:r>
            <a:endParaRPr lang="en-US" dirty="0"/>
          </a:p>
          <a:p>
            <a:pPr lvl="1">
              <a:lnSpc>
                <a:spcPct val="102000"/>
              </a:lnSpc>
            </a:pPr>
            <a:r>
              <a:rPr lang="en-US" dirty="0" smtClean="0"/>
              <a:t>A sample would be </a:t>
            </a:r>
            <a:r>
              <a:rPr lang="en-US" b="1" dirty="0" smtClean="0"/>
              <a:t>unbiased</a:t>
            </a:r>
            <a:r>
              <a:rPr lang="en-US" dirty="0" smtClean="0"/>
              <a:t> if it were </a:t>
            </a:r>
            <a:r>
              <a:rPr lang="en-US" i="1" dirty="0" smtClean="0"/>
              <a:t>chosen randomly</a:t>
            </a:r>
            <a:r>
              <a:rPr lang="en-US" dirty="0" smtClean="0"/>
              <a:t> from the population of interest.</a:t>
            </a:r>
          </a:p>
          <a:p>
            <a:pPr lvl="1">
              <a:lnSpc>
                <a:spcPct val="102000"/>
              </a:lnSpc>
            </a:pPr>
            <a:r>
              <a:rPr lang="en-US" dirty="0" smtClean="0"/>
              <a:t>But a random </a:t>
            </a:r>
            <a:r>
              <a:rPr lang="en-US" dirty="0" smtClean="0"/>
              <a:t>sample of a population </a:t>
            </a:r>
            <a:r>
              <a:rPr lang="en-US" dirty="0" smtClean="0"/>
              <a:t>is practically unobtainable. </a:t>
            </a:r>
          </a:p>
          <a:p>
            <a:pPr lvl="1">
              <a:lnSpc>
                <a:spcPct val="102000"/>
              </a:lnSpc>
            </a:pPr>
            <a:r>
              <a:rPr lang="en-US" dirty="0" smtClean="0"/>
              <a:t>So your statistics and their uncertainties apply </a:t>
            </a:r>
            <a:r>
              <a:rPr lang="en-US" dirty="0"/>
              <a:t>to a </a:t>
            </a:r>
            <a:r>
              <a:rPr lang="en-US" dirty="0" smtClean="0"/>
              <a:t>sub-population </a:t>
            </a:r>
            <a:r>
              <a:rPr lang="en-US" dirty="0"/>
              <a:t>similar to </a:t>
            </a:r>
            <a:r>
              <a:rPr lang="en-US" dirty="0" smtClean="0"/>
              <a:t>your </a:t>
            </a:r>
            <a:r>
              <a:rPr lang="en-US" dirty="0"/>
              <a:t>sample</a:t>
            </a:r>
            <a:r>
              <a:rPr lang="en-US" dirty="0" smtClean="0"/>
              <a:t>.</a:t>
            </a:r>
          </a:p>
          <a:p>
            <a:pPr lvl="2">
              <a:lnSpc>
                <a:spcPct val="102000"/>
              </a:lnSpc>
            </a:pPr>
            <a:r>
              <a:rPr lang="en-US" dirty="0" smtClean="0"/>
              <a:t>Imagine you made a population by duplicating exactly your sample many 1000s of times.</a:t>
            </a:r>
          </a:p>
          <a:p>
            <a:pPr lvl="2">
              <a:lnSpc>
                <a:spcPct val="102000"/>
              </a:lnSpc>
            </a:pPr>
            <a:r>
              <a:rPr lang="en-US" dirty="0" smtClean="0"/>
              <a:t>That's the kind of population to which your statistics and their uncertainty apply.</a:t>
            </a:r>
          </a:p>
          <a:p>
            <a:pPr>
              <a:lnSpc>
                <a:spcPct val="102000"/>
              </a:lnSpc>
            </a:pPr>
            <a:r>
              <a:rPr lang="en-US" dirty="0" smtClean="0"/>
              <a:t>You </a:t>
            </a:r>
            <a:r>
              <a:rPr lang="en-US" dirty="0"/>
              <a:t>should do a study with </a:t>
            </a:r>
            <a:r>
              <a:rPr lang="en-US" i="1" dirty="0"/>
              <a:t>at least</a:t>
            </a:r>
            <a:r>
              <a:rPr lang="en-US" dirty="0"/>
              <a:t> the </a:t>
            </a:r>
            <a:r>
              <a:rPr lang="en-US" b="1" dirty="0"/>
              <a:t>minimum desirable sample size</a:t>
            </a:r>
            <a:r>
              <a:rPr lang="en-US" dirty="0"/>
              <a:t>.</a:t>
            </a:r>
          </a:p>
          <a:p>
            <a:pPr lvl="1">
              <a:lnSpc>
                <a:spcPct val="102000"/>
              </a:lnSpc>
            </a:pPr>
            <a:r>
              <a:rPr lang="en-US" dirty="0"/>
              <a:t>This sample size gives </a:t>
            </a:r>
            <a:r>
              <a:rPr lang="en-US" b="1" dirty="0"/>
              <a:t>acceptable uncertainty</a:t>
            </a:r>
            <a:r>
              <a:rPr lang="en-US" dirty="0"/>
              <a:t> (or </a:t>
            </a:r>
            <a:r>
              <a:rPr lang="en-US" b="1" dirty="0"/>
              <a:t>adequate precision</a:t>
            </a:r>
            <a:r>
              <a:rPr lang="en-US" dirty="0" smtClean="0"/>
              <a:t>).</a:t>
            </a:r>
          </a:p>
          <a:p>
            <a:pPr lvl="1">
              <a:lnSpc>
                <a:spcPct val="102000"/>
              </a:lnSpc>
            </a:pPr>
            <a:r>
              <a:rPr lang="en-US" dirty="0" smtClean="0"/>
              <a:t>Depending on the design and statistic, it can be as low as 10, but it </a:t>
            </a:r>
            <a:r>
              <a:rPr lang="en-US" dirty="0"/>
              <a:t>is usually much </a:t>
            </a:r>
            <a:r>
              <a:rPr lang="en-US" dirty="0" smtClean="0"/>
              <a:t>greater.</a:t>
            </a:r>
            <a:endParaRPr lang="en-US" dirty="0"/>
          </a:p>
          <a:p>
            <a:pPr marL="355600" lvl="1" indent="0">
              <a:lnSpc>
                <a:spcPct val="102000"/>
              </a:lnSpc>
              <a:buNone/>
            </a:pPr>
            <a:endParaRPr lang="en-US" dirty="0"/>
          </a:p>
        </p:txBody>
      </p:sp>
    </p:spTree>
    <p:extLst>
      <p:ext uri="{BB962C8B-B14F-4D97-AF65-F5344CB8AC3E}">
        <p14:creationId xmlns:p14="http://schemas.microsoft.com/office/powerpoint/2010/main" val="990996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3">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499"/>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7909" y="26012"/>
            <a:ext cx="13146548" cy="9679516"/>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marL="0" indent="0">
              <a:lnSpc>
                <a:spcPct val="106000"/>
              </a:lnSpc>
              <a:buNone/>
            </a:pPr>
            <a:r>
              <a:rPr lang="en-US" b="1" dirty="0">
                <a:solidFill>
                  <a:srgbClr val="0000FF"/>
                </a:solidFill>
              </a:rPr>
              <a:t>Bayesian Inference</a:t>
            </a:r>
          </a:p>
          <a:p>
            <a:pPr>
              <a:lnSpc>
                <a:spcPct val="105000"/>
              </a:lnSpc>
            </a:pPr>
            <a:r>
              <a:rPr lang="en-US" dirty="0" smtClean="0"/>
              <a:t>As with MBI, you estimate chances of the magnitudes of the true effect.</a:t>
            </a:r>
          </a:p>
          <a:p>
            <a:pPr>
              <a:lnSpc>
                <a:spcPct val="105000"/>
              </a:lnSpc>
            </a:pPr>
            <a:r>
              <a:rPr lang="en-US" dirty="0" smtClean="0"/>
              <a:t>Here you include </a:t>
            </a:r>
            <a:r>
              <a:rPr lang="en-US" b="1" dirty="0" smtClean="0"/>
              <a:t>prior belief</a:t>
            </a:r>
            <a:r>
              <a:rPr lang="en-US" dirty="0" smtClean="0"/>
              <a:t> or </a:t>
            </a:r>
            <a:r>
              <a:rPr lang="en-US" b="1" dirty="0" smtClean="0"/>
              <a:t>prior information</a:t>
            </a:r>
            <a:r>
              <a:rPr lang="en-US" dirty="0" smtClean="0"/>
              <a:t> about the probability distribution of the true effect with your data to get a </a:t>
            </a:r>
            <a:r>
              <a:rPr lang="en-US" b="1" dirty="0" smtClean="0"/>
              <a:t>posterior distribution</a:t>
            </a:r>
            <a:r>
              <a:rPr lang="en-US" dirty="0" smtClean="0"/>
              <a:t>, from which you get the chances:</a:t>
            </a:r>
          </a:p>
          <a:p>
            <a:pPr lvl="1">
              <a:lnSpc>
                <a:spcPct val="105000"/>
              </a:lnSpc>
            </a:pPr>
            <a:r>
              <a:rPr lang="en-US" dirty="0" smtClean="0"/>
              <a:t>Prior distribution + your data </a:t>
            </a:r>
            <a:r>
              <a:rPr lang="en-US" dirty="0" smtClean="0">
                <a:sym typeface="Symbol" panose="05050102010706020507" pitchFamily="18" charset="2"/>
              </a:rPr>
              <a:t> posterior distribution.</a:t>
            </a:r>
          </a:p>
          <a:p>
            <a:pPr>
              <a:lnSpc>
                <a:spcPct val="105000"/>
              </a:lnSpc>
            </a:pPr>
            <a:r>
              <a:rPr lang="en-US" dirty="0" smtClean="0">
                <a:sym typeface="Symbol" panose="05050102010706020507" pitchFamily="18" charset="2"/>
              </a:rPr>
              <a:t>In a full Bayesian analysis, a prior distribution is needed for every parameter in the statistical model.</a:t>
            </a:r>
          </a:p>
          <a:p>
            <a:pPr lvl="1">
              <a:lnSpc>
                <a:spcPct val="105000"/>
              </a:lnSpc>
            </a:pPr>
            <a:r>
              <a:rPr lang="en-US" dirty="0" smtClean="0">
                <a:sym typeface="Symbol" panose="05050102010706020507" pitchFamily="18" charset="2"/>
              </a:rPr>
              <a:t>This gets really complicated, and it's hard to justify your beliefs in the priors or difficult to derive relevant prior distributions from publications.</a:t>
            </a:r>
          </a:p>
          <a:p>
            <a:pPr>
              <a:lnSpc>
                <a:spcPct val="105000"/>
              </a:lnSpc>
            </a:pPr>
            <a:r>
              <a:rPr lang="en-US" dirty="0" smtClean="0">
                <a:sym typeface="Symbol" panose="05050102010706020507" pitchFamily="18" charset="2"/>
              </a:rPr>
              <a:t>In a simplified approach promoted by Sander Greenland, all you need is a single prior representing your prior uncertainty in the effect for chosen values of effect modifiers in the statistical model.</a:t>
            </a:r>
          </a:p>
          <a:p>
            <a:pPr lvl="1">
              <a:lnSpc>
                <a:spcPct val="105000"/>
              </a:lnSpc>
            </a:pPr>
            <a:r>
              <a:rPr lang="en-US" dirty="0" smtClean="0">
                <a:sym typeface="Symbol" panose="05050102010706020507" pitchFamily="18" charset="2"/>
              </a:rPr>
              <a:t>For example, if you had males and females in a study, and you estimated the effect for males, then you would use a single prior representing your prior uncertainty in the effect for males. </a:t>
            </a:r>
          </a:p>
          <a:p>
            <a:pPr lvl="1">
              <a:lnSpc>
                <a:spcPct val="105000"/>
              </a:lnSpc>
            </a:pPr>
            <a:r>
              <a:rPr lang="en-US" dirty="0" smtClean="0">
                <a:sym typeface="Symbol" panose="05050102010706020507" pitchFamily="18" charset="2"/>
              </a:rPr>
              <a:t>This approach is easily </a:t>
            </a:r>
            <a:r>
              <a:rPr lang="en-US" dirty="0" smtClean="0">
                <a:sym typeface="Symbol" panose="05050102010706020507" pitchFamily="18" charset="2"/>
                <a:hlinkClick r:id="rId3"/>
              </a:rPr>
              <a:t>implemented with a spreadsheet</a:t>
            </a:r>
            <a:r>
              <a:rPr lang="en-US" dirty="0" smtClean="0">
                <a:sym typeface="Symbol" panose="05050102010706020507" pitchFamily="18" charset="2"/>
              </a:rPr>
              <a:t>.</a:t>
            </a:r>
          </a:p>
          <a:p>
            <a:pPr lvl="2">
              <a:lnSpc>
                <a:spcPct val="105000"/>
              </a:lnSpc>
            </a:pPr>
            <a:r>
              <a:rPr lang="en-US" dirty="0">
                <a:sym typeface="Symbol" panose="05050102010706020507" pitchFamily="18" charset="2"/>
              </a:rPr>
              <a:t>You </a:t>
            </a:r>
            <a:r>
              <a:rPr lang="en-US" dirty="0" smtClean="0">
                <a:sym typeface="Symbol" panose="05050102010706020507" pitchFamily="18" charset="2"/>
              </a:rPr>
              <a:t>input </a:t>
            </a:r>
            <a:r>
              <a:rPr lang="en-US" dirty="0">
                <a:sym typeface="Symbol" panose="05050102010706020507" pitchFamily="18" charset="2"/>
              </a:rPr>
              <a:t>the prior </a:t>
            </a:r>
            <a:r>
              <a:rPr lang="en-US" dirty="0" smtClean="0">
                <a:sym typeface="Symbol" panose="05050102010706020507" pitchFamily="18" charset="2"/>
              </a:rPr>
              <a:t>and your data as confidence intervals; the spreadsheet gives you the posterior confidence interval and probabilities that the true effect is substantial and trivial.</a:t>
            </a:r>
          </a:p>
          <a:p>
            <a:pPr>
              <a:lnSpc>
                <a:spcPct val="105000"/>
              </a:lnSpc>
            </a:pPr>
            <a:r>
              <a:rPr lang="en-US" dirty="0"/>
              <a:t>Greenland's approach to Bayesian analysis is </a:t>
            </a:r>
            <a:r>
              <a:rPr lang="en-US" dirty="0" smtClean="0"/>
              <a:t>useful </a:t>
            </a:r>
            <a:r>
              <a:rPr lang="en-US" dirty="0"/>
              <a:t>to </a:t>
            </a:r>
            <a:r>
              <a:rPr lang="en-US" dirty="0" smtClean="0"/>
              <a:t>prove </a:t>
            </a:r>
            <a:r>
              <a:rPr lang="en-US" dirty="0"/>
              <a:t>that MBI is </a:t>
            </a:r>
            <a:r>
              <a:rPr lang="en-US" dirty="0" smtClean="0"/>
              <a:t>Bayesian.</a:t>
            </a:r>
            <a:endParaRPr lang="en-US" dirty="0"/>
          </a:p>
          <a:p>
            <a:pPr lvl="1">
              <a:lnSpc>
                <a:spcPct val="105000"/>
              </a:lnSpc>
            </a:pPr>
            <a:r>
              <a:rPr lang="en-US" dirty="0" smtClean="0">
                <a:sym typeface="Symbol" panose="05050102010706020507" pitchFamily="18" charset="2"/>
              </a:rPr>
              <a:t>Make the prior CI so wide that it is non-informative.</a:t>
            </a:r>
          </a:p>
          <a:p>
            <a:pPr lvl="1">
              <a:lnSpc>
                <a:spcPct val="105000"/>
              </a:lnSpc>
            </a:pPr>
            <a:r>
              <a:rPr lang="en-US" dirty="0" smtClean="0">
                <a:sym typeface="Symbol" panose="05050102010706020507" pitchFamily="18" charset="2"/>
              </a:rPr>
              <a:t>The posterior CI is then identical to the original CI derived from your data.</a:t>
            </a:r>
            <a:endParaRPr lang="en-US" dirty="0">
              <a:sym typeface="Symbol" panose="05050102010706020507" pitchFamily="18" charset="2"/>
            </a:endParaRPr>
          </a:p>
        </p:txBody>
      </p:sp>
    </p:spTree>
    <p:custDataLst>
      <p:tags r:id="rId1"/>
    </p:custDataLst>
    <p:extLst>
      <p:ext uri="{BB962C8B-B14F-4D97-AF65-F5344CB8AC3E}">
        <p14:creationId xmlns:p14="http://schemas.microsoft.com/office/powerpoint/2010/main" val="356009606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12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512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512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512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51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7909" y="26012"/>
            <a:ext cx="13146548" cy="9607508"/>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lvl="1">
              <a:lnSpc>
                <a:spcPct val="105000"/>
              </a:lnSpc>
            </a:pPr>
            <a:r>
              <a:rPr lang="en-US" dirty="0" smtClean="0">
                <a:sym typeface="Symbol" panose="05050102010706020507" pitchFamily="18" charset="2"/>
              </a:rPr>
              <a:t>Hence </a:t>
            </a:r>
            <a:r>
              <a:rPr lang="en-US" dirty="0">
                <a:sym typeface="Symbol" panose="05050102010706020507" pitchFamily="18" charset="2"/>
              </a:rPr>
              <a:t>the original CI represents uncertainty in the true effect, when you opt for no prior information</a:t>
            </a:r>
            <a:r>
              <a:rPr lang="en-US" dirty="0" smtClean="0">
                <a:sym typeface="Symbol" panose="05050102010706020507" pitchFamily="18" charset="2"/>
              </a:rPr>
              <a:t>.</a:t>
            </a:r>
          </a:p>
          <a:p>
            <a:pPr lvl="1">
              <a:lnSpc>
                <a:spcPct val="105000"/>
              </a:lnSpc>
            </a:pPr>
            <a:r>
              <a:rPr lang="en-US" dirty="0" smtClean="0">
                <a:sym typeface="Symbol" panose="05050102010706020507" pitchFamily="18" charset="2"/>
              </a:rPr>
              <a:t>That's MBI: MBI is Bayesian inference with a non-informative prior.</a:t>
            </a:r>
            <a:endParaRPr lang="en-US" dirty="0">
              <a:sym typeface="Symbol" panose="05050102010706020507" pitchFamily="18" charset="2"/>
            </a:endParaRPr>
          </a:p>
          <a:p>
            <a:pPr>
              <a:lnSpc>
                <a:spcPct val="105000"/>
              </a:lnSpc>
            </a:pPr>
            <a:r>
              <a:rPr lang="en-US" dirty="0" smtClean="0"/>
              <a:t>I do not recommend Bayesian inference with an </a:t>
            </a:r>
            <a:r>
              <a:rPr lang="en-US" i="1" dirty="0" smtClean="0"/>
              <a:t>informative</a:t>
            </a:r>
            <a:r>
              <a:rPr lang="en-US" dirty="0" smtClean="0"/>
              <a:t> prior.</a:t>
            </a:r>
          </a:p>
          <a:p>
            <a:pPr lvl="1">
              <a:lnSpc>
                <a:spcPct val="105000"/>
              </a:lnSpc>
            </a:pPr>
            <a:r>
              <a:rPr lang="en-US" dirty="0" smtClean="0"/>
              <a:t>An informative prior </a:t>
            </a:r>
            <a:r>
              <a:rPr lang="en-US" dirty="0"/>
              <a:t>based on </a:t>
            </a:r>
            <a:r>
              <a:rPr lang="en-US" i="1" dirty="0"/>
              <a:t>belief</a:t>
            </a:r>
            <a:r>
              <a:rPr lang="en-US" dirty="0"/>
              <a:t> </a:t>
            </a:r>
            <a:r>
              <a:rPr lang="en-US" dirty="0" smtClean="0"/>
              <a:t>is </a:t>
            </a:r>
            <a:r>
              <a:rPr lang="en-US" dirty="0"/>
              <a:t>difficult to justify and </a:t>
            </a:r>
            <a:r>
              <a:rPr lang="en-US" dirty="0" smtClean="0"/>
              <a:t>quantify.</a:t>
            </a:r>
          </a:p>
          <a:p>
            <a:pPr lvl="1">
              <a:lnSpc>
                <a:spcPct val="105000"/>
              </a:lnSpc>
            </a:pPr>
            <a:r>
              <a:rPr lang="en-US" dirty="0"/>
              <a:t>T</a:t>
            </a:r>
            <a:r>
              <a:rPr lang="en-US" dirty="0" smtClean="0"/>
              <a:t>he </a:t>
            </a:r>
            <a:r>
              <a:rPr lang="en-US" dirty="0"/>
              <a:t>more informative </a:t>
            </a:r>
            <a:r>
              <a:rPr lang="en-US" dirty="0" smtClean="0"/>
              <a:t>it is, </a:t>
            </a:r>
            <a:r>
              <a:rPr lang="en-US" dirty="0"/>
              <a:t>the more </a:t>
            </a:r>
            <a:r>
              <a:rPr lang="en-US" dirty="0" smtClean="0"/>
              <a:t>likely it is to </a:t>
            </a:r>
            <a:r>
              <a:rPr lang="en-US" dirty="0"/>
              <a:t>bias the </a:t>
            </a:r>
            <a:r>
              <a:rPr lang="en-US" dirty="0" smtClean="0"/>
              <a:t>effect towards what you think it could be or what you would like it to be.</a:t>
            </a:r>
          </a:p>
          <a:p>
            <a:pPr lvl="1">
              <a:lnSpc>
                <a:spcPct val="105000"/>
              </a:lnSpc>
            </a:pPr>
            <a:r>
              <a:rPr lang="en-US" dirty="0" smtClean="0"/>
              <a:t>A meta-analysis can provide an </a:t>
            </a:r>
            <a:r>
              <a:rPr lang="en-US" i="1" dirty="0" smtClean="0"/>
              <a:t>objective </a:t>
            </a:r>
            <a:r>
              <a:rPr lang="en-US" dirty="0" smtClean="0"/>
              <a:t>informative prior, but a published meta-analysis may not provide enough information about the effect for your subjects in your setting.</a:t>
            </a:r>
          </a:p>
          <a:p>
            <a:pPr lvl="1">
              <a:lnSpc>
                <a:spcPct val="105000"/>
              </a:lnSpc>
            </a:pPr>
            <a:r>
              <a:rPr lang="en-US" dirty="0" smtClean="0"/>
              <a:t>You could do a meta-analysis yourself to generate the prior.</a:t>
            </a:r>
          </a:p>
          <a:p>
            <a:pPr lvl="1">
              <a:lnSpc>
                <a:spcPct val="105000"/>
              </a:lnSpc>
            </a:pPr>
            <a:r>
              <a:rPr lang="en-US" dirty="0" smtClean="0"/>
              <a:t>But it's more sensible to do your study </a:t>
            </a:r>
            <a:r>
              <a:rPr lang="en-US" i="1" dirty="0" smtClean="0"/>
              <a:t>first</a:t>
            </a:r>
            <a:r>
              <a:rPr lang="en-US" dirty="0" smtClean="0"/>
              <a:t>, without a prior, </a:t>
            </a:r>
            <a:r>
              <a:rPr lang="en-US" i="1" dirty="0" smtClean="0"/>
              <a:t>then</a:t>
            </a:r>
            <a:r>
              <a:rPr lang="en-US" dirty="0" smtClean="0"/>
              <a:t> do a meta-analysis that includes your study, because...</a:t>
            </a:r>
          </a:p>
          <a:p>
            <a:pPr lvl="1">
              <a:lnSpc>
                <a:spcPct val="105000"/>
              </a:lnSpc>
            </a:pPr>
            <a:r>
              <a:rPr lang="en-US" dirty="0" smtClean="0"/>
              <a:t>People are more interested in the effects in a meta-analysis than in the effect in your setting.</a:t>
            </a:r>
          </a:p>
          <a:p>
            <a:pPr>
              <a:lnSpc>
                <a:spcPct val="105000"/>
              </a:lnSpc>
            </a:pPr>
            <a:r>
              <a:rPr lang="en-US" dirty="0" smtClean="0"/>
              <a:t>If your sample size is really small, the magnitude of the lower and/or upper CL of the effect, or even the observed magnitude, may be unrealistically large.</a:t>
            </a:r>
          </a:p>
          <a:p>
            <a:pPr lvl="1">
              <a:lnSpc>
                <a:spcPct val="105000"/>
              </a:lnSpc>
            </a:pPr>
            <a:r>
              <a:rPr lang="en-US" dirty="0" smtClean="0"/>
              <a:t>In that case, a </a:t>
            </a:r>
            <a:r>
              <a:rPr lang="en-US" i="1" dirty="0" smtClean="0"/>
              <a:t>weakly</a:t>
            </a:r>
            <a:r>
              <a:rPr lang="en-US" dirty="0" smtClean="0"/>
              <a:t> informative prior will "shrink" the estimates to something more realistic.</a:t>
            </a:r>
          </a:p>
          <a:p>
            <a:pPr lvl="1">
              <a:lnSpc>
                <a:spcPct val="105000"/>
              </a:lnSpc>
            </a:pPr>
            <a:r>
              <a:rPr lang="en-US" dirty="0" smtClean="0"/>
              <a:t>But is it worth it? I don't think so.</a:t>
            </a:r>
          </a:p>
          <a:p>
            <a:pPr lvl="1">
              <a:lnSpc>
                <a:spcPct val="105000"/>
              </a:lnSpc>
            </a:pPr>
            <a:r>
              <a:rPr lang="en-US" dirty="0" smtClean="0"/>
              <a:t>I think it's better to show the really wide CI, to remind yourself and the reader that your sample size was too small.</a:t>
            </a:r>
          </a:p>
          <a:p>
            <a:pPr lvl="1">
              <a:lnSpc>
                <a:spcPct val="105000"/>
              </a:lnSpc>
            </a:pPr>
            <a:r>
              <a:rPr lang="en-US" dirty="0" smtClean="0"/>
              <a:t>But it's up to you!</a:t>
            </a:r>
          </a:p>
        </p:txBody>
      </p:sp>
    </p:spTree>
    <p:custDataLst>
      <p:tags r:id="rId1"/>
    </p:custDataLst>
    <p:extLst>
      <p:ext uri="{BB962C8B-B14F-4D97-AF65-F5344CB8AC3E}">
        <p14:creationId xmlns:p14="http://schemas.microsoft.com/office/powerpoint/2010/main" val="325574653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12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512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512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512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512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512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7909" y="26012"/>
            <a:ext cx="13146548" cy="9751524"/>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marL="0" indent="0">
              <a:lnSpc>
                <a:spcPct val="106000"/>
              </a:lnSpc>
              <a:buNone/>
            </a:pPr>
            <a:r>
              <a:rPr lang="en-US" b="1" dirty="0" smtClean="0">
                <a:solidFill>
                  <a:srgbClr val="0000FF"/>
                </a:solidFill>
              </a:rPr>
              <a:t>The </a:t>
            </a:r>
            <a:r>
              <a:rPr lang="en-US" b="1" dirty="0">
                <a:solidFill>
                  <a:srgbClr val="0000FF"/>
                </a:solidFill>
              </a:rPr>
              <a:t>Nil-Hypothesis Significance Test</a:t>
            </a:r>
          </a:p>
          <a:p>
            <a:pPr>
              <a:lnSpc>
                <a:spcPct val="106000"/>
              </a:lnSpc>
            </a:pPr>
            <a:r>
              <a:rPr lang="en-US" dirty="0" smtClean="0"/>
              <a:t>In the NHST approach, you use a p value to decide whether an effect is </a:t>
            </a:r>
            <a:r>
              <a:rPr lang="en-US" b="1" dirty="0" smtClean="0"/>
              <a:t>statistically significant</a:t>
            </a:r>
            <a:r>
              <a:rPr lang="en-US" dirty="0" smtClean="0"/>
              <a:t> or </a:t>
            </a:r>
            <a:r>
              <a:rPr lang="en-US" b="1" dirty="0" smtClean="0"/>
              <a:t>statistically non-significant</a:t>
            </a:r>
            <a:r>
              <a:rPr lang="en-US" dirty="0" smtClean="0"/>
              <a:t>.</a:t>
            </a:r>
          </a:p>
          <a:p>
            <a:pPr>
              <a:lnSpc>
                <a:spcPct val="106000"/>
              </a:lnSpc>
            </a:pPr>
            <a:r>
              <a:rPr lang="en-US" dirty="0" smtClean="0"/>
              <a:t>The "nil" refers to no effect: a mean difference of 0, a correlation of 0, or a ratio effect of 1.</a:t>
            </a:r>
          </a:p>
          <a:p>
            <a:pPr lvl="1">
              <a:lnSpc>
                <a:spcPct val="106000"/>
              </a:lnSpc>
            </a:pPr>
            <a:r>
              <a:rPr lang="en-US" dirty="0" smtClean="0"/>
              <a:t>It's sometimes called the </a:t>
            </a:r>
            <a:r>
              <a:rPr lang="en-US" i="1" dirty="0" smtClean="0"/>
              <a:t>null</a:t>
            </a:r>
            <a:r>
              <a:rPr lang="en-US" dirty="0" smtClean="0"/>
              <a:t>-hypothesis significance test, but that term can be used for substantial and non-substantial hypotheses. </a:t>
            </a:r>
          </a:p>
          <a:p>
            <a:pPr lvl="1">
              <a:lnSpc>
                <a:spcPct val="106000"/>
              </a:lnSpc>
            </a:pPr>
            <a:r>
              <a:rPr lang="en-US" i="1" dirty="0" smtClean="0"/>
              <a:t>Nil</a:t>
            </a:r>
            <a:r>
              <a:rPr lang="en-US" dirty="0" smtClean="0"/>
              <a:t> is more appropriate, because you test the hypothesis that the effect is </a:t>
            </a:r>
            <a:r>
              <a:rPr lang="en-US" dirty="0"/>
              <a:t>exactly </a:t>
            </a:r>
            <a:r>
              <a:rPr lang="en-US" dirty="0" smtClean="0"/>
              <a:t>nil.</a:t>
            </a:r>
          </a:p>
          <a:p>
            <a:pPr>
              <a:lnSpc>
                <a:spcPct val="106000"/>
              </a:lnSpc>
            </a:pPr>
            <a:r>
              <a:rPr lang="en-US" dirty="0" smtClean="0"/>
              <a:t>It's easiest to understand significance and non-significance by thinking about the compatibility interpretation of a confidence interval.</a:t>
            </a:r>
          </a:p>
          <a:p>
            <a:pPr>
              <a:lnSpc>
                <a:spcPct val="106000"/>
              </a:lnSpc>
            </a:pPr>
            <a:r>
              <a:rPr lang="en-US" dirty="0"/>
              <a:t>If the CI does not contain the nil, the nil is not compatible with the sample data and model.</a:t>
            </a:r>
          </a:p>
          <a:p>
            <a:pPr lvl="1">
              <a:lnSpc>
                <a:spcPct val="106000"/>
              </a:lnSpc>
            </a:pPr>
            <a:r>
              <a:rPr lang="en-US" dirty="0"/>
              <a:t>In other words, you reject the nil hypothesis, and you say the effect is significant.</a:t>
            </a:r>
          </a:p>
          <a:p>
            <a:pPr>
              <a:lnSpc>
                <a:spcPct val="106000"/>
              </a:lnSpc>
            </a:pPr>
            <a:r>
              <a:rPr lang="en-US" dirty="0"/>
              <a:t>If the CI </a:t>
            </a:r>
            <a:r>
              <a:rPr lang="en-US" i="1" dirty="0"/>
              <a:t>does</a:t>
            </a:r>
            <a:r>
              <a:rPr lang="en-US" dirty="0"/>
              <a:t> contain the nil, the nil</a:t>
            </a:r>
            <a:r>
              <a:rPr lang="en-US" i="1" dirty="0"/>
              <a:t> is</a:t>
            </a:r>
            <a:r>
              <a:rPr lang="en-US" dirty="0"/>
              <a:t> compatible with the sample data and model.</a:t>
            </a:r>
          </a:p>
          <a:p>
            <a:pPr lvl="1">
              <a:lnSpc>
                <a:spcPct val="106000"/>
              </a:lnSpc>
            </a:pPr>
            <a:r>
              <a:rPr lang="en-US" dirty="0"/>
              <a:t>In other words, you fail to reject the nil hypothesis, and you say the effect is non-significant.</a:t>
            </a:r>
          </a:p>
          <a:p>
            <a:pPr>
              <a:lnSpc>
                <a:spcPct val="106000"/>
              </a:lnSpc>
            </a:pPr>
            <a:r>
              <a:rPr lang="en-US" dirty="0"/>
              <a:t>The CI </a:t>
            </a:r>
            <a:r>
              <a:rPr lang="en-US" dirty="0" smtClean="0"/>
              <a:t>for NHST is </a:t>
            </a:r>
            <a:r>
              <a:rPr lang="en-US" dirty="0"/>
              <a:t>usually a 95%CI.</a:t>
            </a:r>
          </a:p>
          <a:p>
            <a:pPr>
              <a:lnSpc>
                <a:spcPct val="106000"/>
              </a:lnSpc>
            </a:pPr>
            <a:r>
              <a:rPr lang="en-US" dirty="0"/>
              <a:t>This effect would be statistically significant at the 5% level: </a:t>
            </a:r>
          </a:p>
          <a:p>
            <a:pPr>
              <a:lnSpc>
                <a:spcPct val="106000"/>
              </a:lnSpc>
            </a:pPr>
            <a:r>
              <a:rPr lang="en-US" dirty="0"/>
              <a:t>And this effect would be statistically non-significant</a:t>
            </a:r>
            <a:br>
              <a:rPr lang="en-US" dirty="0"/>
            </a:br>
            <a:r>
              <a:rPr lang="en-US" dirty="0"/>
              <a:t>(or not statistically significant) at the 5% level: </a:t>
            </a:r>
            <a:endParaRPr lang="en-US" dirty="0" smtClean="0"/>
          </a:p>
          <a:p>
            <a:pPr lvl="1">
              <a:lnSpc>
                <a:spcPct val="106000"/>
              </a:lnSpc>
            </a:pPr>
            <a:r>
              <a:rPr lang="en-US" dirty="0" smtClean="0"/>
              <a:t>Some naive researchers refer to an effect like this, </a:t>
            </a:r>
            <a:br>
              <a:rPr lang="en-US" dirty="0" smtClean="0"/>
            </a:br>
            <a:r>
              <a:rPr lang="en-US" dirty="0" smtClean="0"/>
              <a:t>which is </a:t>
            </a:r>
            <a:r>
              <a:rPr lang="en-US" i="1" dirty="0" smtClean="0"/>
              <a:t>nearly</a:t>
            </a:r>
            <a:r>
              <a:rPr lang="en-US" dirty="0" smtClean="0"/>
              <a:t> significant (e.g., p = 0.07), as a "trend"!</a:t>
            </a:r>
          </a:p>
        </p:txBody>
      </p:sp>
      <p:grpSp>
        <p:nvGrpSpPr>
          <p:cNvPr id="20" name="Group 19"/>
          <p:cNvGrpSpPr/>
          <p:nvPr/>
        </p:nvGrpSpPr>
        <p:grpSpPr>
          <a:xfrm>
            <a:off x="8151142" y="6465168"/>
            <a:ext cx="3984625" cy="3064406"/>
            <a:chOff x="7684120" y="6465168"/>
            <a:chExt cx="3984625" cy="3064406"/>
          </a:xfrm>
        </p:grpSpPr>
        <p:sp>
          <p:nvSpPr>
            <p:cNvPr id="31" name="Rectangle 191"/>
            <p:cNvSpPr>
              <a:spLocks noChangeArrowheads="1"/>
            </p:cNvSpPr>
            <p:nvPr/>
          </p:nvSpPr>
          <p:spPr bwMode="auto">
            <a:xfrm>
              <a:off x="9065245" y="9069561"/>
              <a:ext cx="27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2" name="Line 192"/>
            <p:cNvSpPr>
              <a:spLocks noChangeShapeType="1"/>
            </p:cNvSpPr>
            <p:nvPr/>
          </p:nvSpPr>
          <p:spPr bwMode="auto">
            <a:xfrm>
              <a:off x="9131920" y="6465168"/>
              <a:ext cx="0" cy="2569467"/>
            </a:xfrm>
            <a:prstGeom prst="line">
              <a:avLst/>
            </a:prstGeom>
            <a:noFill/>
            <a:ln w="20638" cap="flat">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33" name="Line 193"/>
            <p:cNvSpPr>
              <a:spLocks noChangeShapeType="1"/>
            </p:cNvSpPr>
            <p:nvPr/>
          </p:nvSpPr>
          <p:spPr bwMode="auto">
            <a:xfrm>
              <a:off x="7684120" y="9025111"/>
              <a:ext cx="3984625" cy="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1" name="Rectangle 179"/>
            <p:cNvSpPr>
              <a:spLocks noChangeArrowheads="1"/>
            </p:cNvSpPr>
            <p:nvPr/>
          </p:nvSpPr>
          <p:spPr bwMode="auto">
            <a:xfrm>
              <a:off x="9969838" y="9129464"/>
              <a:ext cx="16335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u="none" dirty="0">
                  <a:solidFill>
                    <a:srgbClr val="000000"/>
                  </a:solidFill>
                  <a:latin typeface="Arial Narrow" panose="020B0606020202030204" pitchFamily="34" charset="0"/>
                </a:rPr>
                <a:t>E</a:t>
              </a:r>
              <a:r>
                <a:rPr kumimoji="0" lang="en-US" altLang="en-US" sz="2600" b="0" i="0" u="none" strike="noStrike" cap="none" normalizeH="0" baseline="0" dirty="0" smtClean="0">
                  <a:ln>
                    <a:noFill/>
                  </a:ln>
                  <a:solidFill>
                    <a:srgbClr val="000000"/>
                  </a:solidFill>
                  <a:effectLst/>
                  <a:latin typeface="Arial Narrow" panose="020B0606020202030204" pitchFamily="34" charset="0"/>
                </a:rPr>
                <a:t>ffect values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21" name="Group 20"/>
          <p:cNvGrpSpPr/>
          <p:nvPr/>
        </p:nvGrpSpPr>
        <p:grpSpPr>
          <a:xfrm>
            <a:off x="9837017" y="6969224"/>
            <a:ext cx="2887663" cy="457200"/>
            <a:chOff x="9369995" y="7201073"/>
            <a:chExt cx="2887663" cy="457200"/>
          </a:xfrm>
        </p:grpSpPr>
        <p:sp>
          <p:nvSpPr>
            <p:cNvPr id="35" name="Line 195"/>
            <p:cNvSpPr>
              <a:spLocks noChangeShapeType="1"/>
            </p:cNvSpPr>
            <p:nvPr/>
          </p:nvSpPr>
          <p:spPr bwMode="auto">
            <a:xfrm>
              <a:off x="9369995" y="7429673"/>
              <a:ext cx="1797050" cy="0"/>
            </a:xfrm>
            <a:prstGeom prst="line">
              <a:avLst/>
            </a:prstGeom>
            <a:noFill/>
            <a:ln w="5238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3" name="Rectangle 233"/>
            <p:cNvSpPr>
              <a:spLocks noChangeArrowheads="1"/>
            </p:cNvSpPr>
            <p:nvPr/>
          </p:nvSpPr>
          <p:spPr bwMode="auto">
            <a:xfrm>
              <a:off x="11284520" y="7201073"/>
              <a:ext cx="973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95%CI</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56" name="Group 55"/>
          <p:cNvGrpSpPr/>
          <p:nvPr/>
        </p:nvGrpSpPr>
        <p:grpSpPr>
          <a:xfrm>
            <a:off x="9375278" y="7792343"/>
            <a:ext cx="2887663" cy="457200"/>
            <a:chOff x="8908256" y="7952184"/>
            <a:chExt cx="2887663" cy="457200"/>
          </a:xfrm>
        </p:grpSpPr>
        <p:sp>
          <p:nvSpPr>
            <p:cNvPr id="54" name="Line 195"/>
            <p:cNvSpPr>
              <a:spLocks noChangeShapeType="1"/>
            </p:cNvSpPr>
            <p:nvPr/>
          </p:nvSpPr>
          <p:spPr bwMode="auto">
            <a:xfrm>
              <a:off x="8908256" y="8180784"/>
              <a:ext cx="1797050" cy="0"/>
            </a:xfrm>
            <a:prstGeom prst="line">
              <a:avLst/>
            </a:prstGeom>
            <a:noFill/>
            <a:ln w="5238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5" name="Rectangle 233"/>
            <p:cNvSpPr>
              <a:spLocks noChangeArrowheads="1"/>
            </p:cNvSpPr>
            <p:nvPr/>
          </p:nvSpPr>
          <p:spPr bwMode="auto">
            <a:xfrm>
              <a:off x="10822781" y="7952184"/>
              <a:ext cx="973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95%CI</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spTree>
    <p:custDataLst>
      <p:tags r:id="rId1"/>
    </p:custDataLst>
    <p:extLst>
      <p:ext uri="{BB962C8B-B14F-4D97-AF65-F5344CB8AC3E}">
        <p14:creationId xmlns:p14="http://schemas.microsoft.com/office/powerpoint/2010/main" val="359339530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12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512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512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512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left)">
                                      <p:cBhvr>
                                        <p:cTn id="55" dur="500"/>
                                        <p:tgtEl>
                                          <p:spTgt spid="20"/>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wipe(left)">
                                      <p:cBhvr>
                                        <p:cTn id="60" dur="500"/>
                                        <p:tgtEl>
                                          <p:spTgt spid="21"/>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499"/>
                                          </p:stCondLst>
                                        </p:cTn>
                                        <p:tgtEl>
                                          <p:spTgt spid="5123">
                                            <p:txEl>
                                              <p:pRg st="12" end="12"/>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56"/>
                                        </p:tgtEl>
                                        <p:attrNameLst>
                                          <p:attrName>style.visibility</p:attrName>
                                        </p:attrNameLst>
                                      </p:cBhvr>
                                      <p:to>
                                        <p:strVal val="visible"/>
                                      </p:to>
                                    </p:set>
                                    <p:animEffect transition="in" filter="wipe(left)">
                                      <p:cBhvr>
                                        <p:cTn id="69" dur="500"/>
                                        <p:tgtEl>
                                          <p:spTgt spid="56"/>
                                        </p:tgtEl>
                                      </p:cBhvr>
                                    </p:animEffec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499"/>
                                          </p:stCondLst>
                                        </p:cTn>
                                        <p:tgtEl>
                                          <p:spTgt spid="512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7909" y="55040"/>
            <a:ext cx="13146548" cy="9684046"/>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a:lnSpc>
                <a:spcPct val="105000"/>
              </a:lnSpc>
            </a:pPr>
            <a:r>
              <a:rPr lang="en-US" dirty="0" smtClean="0"/>
              <a:t>The </a:t>
            </a:r>
            <a:r>
              <a:rPr lang="en-US" b="1" dirty="0" smtClean="0"/>
              <a:t>NHST</a:t>
            </a:r>
            <a:r>
              <a:rPr lang="en-US" dirty="0" smtClean="0"/>
              <a:t> </a:t>
            </a:r>
            <a:r>
              <a:rPr lang="en-US" b="1" dirty="0" smtClean="0"/>
              <a:t>p value</a:t>
            </a:r>
            <a:r>
              <a:rPr lang="en-US" dirty="0" smtClean="0"/>
              <a:t> is a bit harder to understand.</a:t>
            </a:r>
          </a:p>
          <a:p>
            <a:pPr lvl="1">
              <a:lnSpc>
                <a:spcPct val="105000"/>
              </a:lnSpc>
            </a:pPr>
            <a:r>
              <a:rPr lang="en-US" dirty="0" smtClean="0"/>
              <a:t>If the nil-hypothesis (H</a:t>
            </a:r>
            <a:r>
              <a:rPr lang="en-US" baseline="-25000" dirty="0" smtClean="0"/>
              <a:t>0</a:t>
            </a:r>
            <a:r>
              <a:rPr lang="en-US" dirty="0" smtClean="0"/>
              <a:t>) is true, the p value </a:t>
            </a:r>
            <a:br>
              <a:rPr lang="en-US" dirty="0" smtClean="0"/>
            </a:br>
            <a:r>
              <a:rPr lang="en-US" dirty="0" smtClean="0"/>
              <a:t>is the probability of getting effects as large as </a:t>
            </a:r>
            <a:br>
              <a:rPr lang="en-US" dirty="0" smtClean="0"/>
            </a:br>
            <a:r>
              <a:rPr lang="en-US" dirty="0" smtClean="0"/>
              <a:t>your observed effect, or larger, +ive or –ive.</a:t>
            </a:r>
          </a:p>
          <a:p>
            <a:pPr lvl="1">
              <a:lnSpc>
                <a:spcPct val="105000"/>
              </a:lnSpc>
            </a:pPr>
            <a:r>
              <a:rPr lang="en-US" dirty="0" smtClean="0"/>
              <a:t>If the probability is low enough, it means </a:t>
            </a:r>
            <a:br>
              <a:rPr lang="en-US" dirty="0" smtClean="0"/>
            </a:br>
            <a:r>
              <a:rPr lang="en-US" dirty="0" smtClean="0"/>
              <a:t>values like yours (or larger) are too unlikely</a:t>
            </a:r>
            <a:br>
              <a:rPr lang="en-US" dirty="0" smtClean="0"/>
            </a:br>
            <a:r>
              <a:rPr lang="en-US" dirty="0" smtClean="0"/>
              <a:t>for the nil hypothesis to be true.</a:t>
            </a:r>
          </a:p>
          <a:p>
            <a:pPr lvl="1">
              <a:lnSpc>
                <a:spcPct val="105000"/>
              </a:lnSpc>
            </a:pPr>
            <a:r>
              <a:rPr lang="en-US" dirty="0" smtClean="0"/>
              <a:t>So you reject the nil hypothesis.</a:t>
            </a:r>
          </a:p>
          <a:p>
            <a:pPr lvl="1">
              <a:lnSpc>
                <a:spcPct val="105000"/>
              </a:lnSpc>
            </a:pPr>
            <a:r>
              <a:rPr lang="en-US" dirty="0" smtClean="0"/>
              <a:t>In this example, the p value is 0.04 + 0.04 = 0.08,</a:t>
            </a:r>
            <a:br>
              <a:rPr lang="en-US" dirty="0" smtClean="0"/>
            </a:br>
            <a:r>
              <a:rPr lang="en-US" dirty="0" smtClean="0"/>
              <a:t>which is &gt;0.05, so the effect is not significant.</a:t>
            </a:r>
          </a:p>
          <a:p>
            <a:pPr>
              <a:lnSpc>
                <a:spcPct val="105000"/>
              </a:lnSpc>
            </a:pPr>
            <a:r>
              <a:rPr lang="en-US" dirty="0" smtClean="0"/>
              <a:t>The correct conclusion about a significant effect is that the effect is greater than zero.</a:t>
            </a:r>
          </a:p>
          <a:p>
            <a:pPr>
              <a:lnSpc>
                <a:spcPct val="105000"/>
              </a:lnSpc>
            </a:pPr>
            <a:r>
              <a:rPr lang="en-US" dirty="0" smtClean="0"/>
              <a:t>And the correct conclusion about a non-significant effect is that the effect could be zero.</a:t>
            </a:r>
          </a:p>
          <a:p>
            <a:pPr>
              <a:lnSpc>
                <a:spcPct val="105000"/>
              </a:lnSpc>
            </a:pPr>
            <a:r>
              <a:rPr lang="en-US" dirty="0" smtClean="0"/>
              <a:t>But researchers mostly interpret </a:t>
            </a:r>
            <a:r>
              <a:rPr lang="en-US" i="1" dirty="0" smtClean="0"/>
              <a:t>significant</a:t>
            </a:r>
            <a:r>
              <a:rPr lang="en-US" dirty="0" smtClean="0"/>
              <a:t> as </a:t>
            </a:r>
            <a:r>
              <a:rPr lang="en-US" i="1" dirty="0" smtClean="0"/>
              <a:t>substantial</a:t>
            </a:r>
            <a:r>
              <a:rPr lang="en-US" dirty="0" smtClean="0"/>
              <a:t> and </a:t>
            </a:r>
            <a:r>
              <a:rPr lang="en-US" i="1" dirty="0" smtClean="0"/>
              <a:t>non-significant</a:t>
            </a:r>
            <a:r>
              <a:rPr lang="en-US" dirty="0" smtClean="0"/>
              <a:t> as </a:t>
            </a:r>
            <a:r>
              <a:rPr lang="en-US" i="1" dirty="0" smtClean="0"/>
              <a:t>trivial</a:t>
            </a:r>
            <a:r>
              <a:rPr lang="en-US" dirty="0" smtClean="0"/>
              <a:t>.</a:t>
            </a:r>
          </a:p>
          <a:p>
            <a:pPr lvl="1">
              <a:lnSpc>
                <a:spcPct val="105000"/>
              </a:lnSpc>
            </a:pPr>
            <a:r>
              <a:rPr lang="en-US" dirty="0" smtClean="0"/>
              <a:t>This is the </a:t>
            </a:r>
            <a:r>
              <a:rPr lang="en-US" i="1" dirty="0" smtClean="0"/>
              <a:t>conventional</a:t>
            </a:r>
            <a:r>
              <a:rPr lang="en-US" dirty="0" smtClean="0"/>
              <a:t> approach to interpreting NHST. In </a:t>
            </a:r>
            <a:r>
              <a:rPr lang="en-US" i="1" dirty="0" smtClean="0"/>
              <a:t>conservative</a:t>
            </a:r>
            <a:r>
              <a:rPr lang="en-US" dirty="0" smtClean="0"/>
              <a:t> NHST, researchers interpret the magnitude of significant effects, and they interpret </a:t>
            </a:r>
            <a:r>
              <a:rPr lang="en-US" i="1" dirty="0" smtClean="0"/>
              <a:t>non-significant</a:t>
            </a:r>
            <a:r>
              <a:rPr lang="en-US" dirty="0" smtClean="0"/>
              <a:t> as </a:t>
            </a:r>
            <a:r>
              <a:rPr lang="en-US" i="1" dirty="0" smtClean="0"/>
              <a:t>indecisive</a:t>
            </a:r>
            <a:r>
              <a:rPr lang="en-US" dirty="0" smtClean="0"/>
              <a:t>.</a:t>
            </a:r>
          </a:p>
          <a:p>
            <a:pPr lvl="1">
              <a:lnSpc>
                <a:spcPct val="105000"/>
              </a:lnSpc>
            </a:pPr>
            <a:r>
              <a:rPr lang="en-US" dirty="0" smtClean="0"/>
              <a:t>Either way, if you accept that a 90%CI provides decisive evidence for substantial and trivial, it's easy to show that you make too many mistakes with NHST.</a:t>
            </a:r>
          </a:p>
          <a:p>
            <a:pPr lvl="1">
              <a:lnSpc>
                <a:spcPct val="105000"/>
              </a:lnSpc>
            </a:pPr>
            <a:r>
              <a:rPr lang="en-US" dirty="0" smtClean="0"/>
              <a:t>It all depends on the smallest important effect and the width of the CI</a:t>
            </a:r>
            <a:r>
              <a:rPr lang="en-US" dirty="0"/>
              <a:t>.</a:t>
            </a:r>
            <a:endParaRPr lang="en-US" dirty="0" smtClean="0"/>
          </a:p>
          <a:p>
            <a:pPr>
              <a:lnSpc>
                <a:spcPct val="105000"/>
              </a:lnSpc>
            </a:pPr>
            <a:r>
              <a:rPr lang="en-US" dirty="0" smtClean="0"/>
              <a:t>Use one or more of the other methods to make conclusions about magnitudes of effects.</a:t>
            </a:r>
          </a:p>
          <a:p>
            <a:pPr lvl="1">
              <a:lnSpc>
                <a:spcPct val="105000"/>
              </a:lnSpc>
            </a:pPr>
            <a:r>
              <a:rPr lang="en-US" dirty="0" smtClean="0"/>
              <a:t>Use a </a:t>
            </a:r>
            <a:r>
              <a:rPr lang="en-US" dirty="0" smtClean="0">
                <a:hlinkClick r:id="rId3"/>
              </a:rPr>
              <a:t>spreadsheet</a:t>
            </a:r>
            <a:r>
              <a:rPr lang="en-US" dirty="0" smtClean="0"/>
              <a:t> at Sportscience to convert an NHST p value into a meaningful conclusion.</a:t>
            </a:r>
            <a:endParaRPr lang="en-US" dirty="0"/>
          </a:p>
        </p:txBody>
      </p:sp>
      <p:grpSp>
        <p:nvGrpSpPr>
          <p:cNvPr id="42" name="Group 41"/>
          <p:cNvGrpSpPr/>
          <p:nvPr/>
        </p:nvGrpSpPr>
        <p:grpSpPr>
          <a:xfrm>
            <a:off x="10371667" y="2280593"/>
            <a:ext cx="1150938" cy="1211263"/>
            <a:chOff x="10371667" y="2280593"/>
            <a:chExt cx="1150938" cy="1211263"/>
          </a:xfrm>
        </p:grpSpPr>
        <p:sp>
          <p:nvSpPr>
            <p:cNvPr id="7" name="Freeform 190"/>
            <p:cNvSpPr>
              <a:spLocks/>
            </p:cNvSpPr>
            <p:nvPr/>
          </p:nvSpPr>
          <p:spPr bwMode="auto">
            <a:xfrm>
              <a:off x="10371667" y="2787006"/>
              <a:ext cx="1065213" cy="704850"/>
            </a:xfrm>
            <a:custGeom>
              <a:avLst/>
              <a:gdLst>
                <a:gd name="T0" fmla="*/ 0 w 1648"/>
                <a:gd name="T1" fmla="*/ 1084 h 1084"/>
                <a:gd name="T2" fmla="*/ 0 w 1648"/>
                <a:gd name="T3" fmla="*/ 14 h 1084"/>
                <a:gd name="T4" fmla="*/ 101 w 1648"/>
                <a:gd name="T5" fmla="*/ 172 h 1084"/>
                <a:gd name="T6" fmla="*/ 355 w 1648"/>
                <a:gd name="T7" fmla="*/ 615 h 1084"/>
                <a:gd name="T8" fmla="*/ 607 w 1648"/>
                <a:gd name="T9" fmla="*/ 864 h 1084"/>
                <a:gd name="T10" fmla="*/ 910 w 1648"/>
                <a:gd name="T11" fmla="*/ 1006 h 1084"/>
                <a:gd name="T12" fmla="*/ 1648 w 1648"/>
                <a:gd name="T13" fmla="*/ 1084 h 1084"/>
              </a:gdLst>
              <a:ahLst/>
              <a:cxnLst>
                <a:cxn ang="0">
                  <a:pos x="T0" y="T1"/>
                </a:cxn>
                <a:cxn ang="0">
                  <a:pos x="T2" y="T3"/>
                </a:cxn>
                <a:cxn ang="0">
                  <a:pos x="T4" y="T5"/>
                </a:cxn>
                <a:cxn ang="0">
                  <a:pos x="T6" y="T7"/>
                </a:cxn>
                <a:cxn ang="0">
                  <a:pos x="T8" y="T9"/>
                </a:cxn>
                <a:cxn ang="0">
                  <a:pos x="T10" y="T11"/>
                </a:cxn>
                <a:cxn ang="0">
                  <a:pos x="T12" y="T13"/>
                </a:cxn>
              </a:cxnLst>
              <a:rect l="0" t="0" r="r" b="b"/>
              <a:pathLst>
                <a:path w="1648" h="1084">
                  <a:moveTo>
                    <a:pt x="0" y="1084"/>
                  </a:moveTo>
                  <a:lnTo>
                    <a:pt x="0" y="14"/>
                  </a:lnTo>
                  <a:cubicBezTo>
                    <a:pt x="1" y="0"/>
                    <a:pt x="58" y="63"/>
                    <a:pt x="101" y="172"/>
                  </a:cubicBezTo>
                  <a:cubicBezTo>
                    <a:pt x="187" y="356"/>
                    <a:pt x="189" y="372"/>
                    <a:pt x="355" y="615"/>
                  </a:cubicBezTo>
                  <a:cubicBezTo>
                    <a:pt x="529" y="775"/>
                    <a:pt x="523" y="781"/>
                    <a:pt x="607" y="864"/>
                  </a:cubicBezTo>
                  <a:cubicBezTo>
                    <a:pt x="708" y="911"/>
                    <a:pt x="737" y="942"/>
                    <a:pt x="910" y="1006"/>
                  </a:cubicBezTo>
                  <a:cubicBezTo>
                    <a:pt x="1221" y="1066"/>
                    <a:pt x="1390" y="1062"/>
                    <a:pt x="1648" y="1084"/>
                  </a:cubicBezTo>
                </a:path>
              </a:pathLst>
            </a:custGeom>
            <a:solidFill>
              <a:srgbClr val="FF669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grpSp>
          <p:nvGrpSpPr>
            <p:cNvPr id="37" name="Group 36"/>
            <p:cNvGrpSpPr/>
            <p:nvPr/>
          </p:nvGrpSpPr>
          <p:grpSpPr>
            <a:xfrm>
              <a:off x="10851092" y="2280593"/>
              <a:ext cx="671513" cy="841375"/>
              <a:chOff x="10851092" y="2280593"/>
              <a:chExt cx="671513" cy="841375"/>
            </a:xfrm>
          </p:grpSpPr>
          <p:sp>
            <p:nvSpPr>
              <p:cNvPr id="13" name="Rectangle 196"/>
              <p:cNvSpPr>
                <a:spLocks noChangeArrowheads="1"/>
              </p:cNvSpPr>
              <p:nvPr/>
            </p:nvSpPr>
            <p:spPr bwMode="auto">
              <a:xfrm>
                <a:off x="10897129" y="2280593"/>
                <a:ext cx="528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p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Rectangle 197"/>
              <p:cNvSpPr>
                <a:spLocks noChangeArrowheads="1"/>
              </p:cNvSpPr>
              <p:nvPr/>
            </p:nvSpPr>
            <p:spPr bwMode="auto">
              <a:xfrm>
                <a:off x="10851092" y="2664768"/>
                <a:ext cx="671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0.04</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sp>
          <p:nvSpPr>
            <p:cNvPr id="15" name="Freeform 198"/>
            <p:cNvSpPr>
              <a:spLocks noEditPoints="1"/>
            </p:cNvSpPr>
            <p:nvPr/>
          </p:nvSpPr>
          <p:spPr bwMode="auto">
            <a:xfrm>
              <a:off x="10511367" y="3028306"/>
              <a:ext cx="261938" cy="384175"/>
            </a:xfrm>
            <a:custGeom>
              <a:avLst/>
              <a:gdLst>
                <a:gd name="T0" fmla="*/ 101 w 405"/>
                <a:gd name="T1" fmla="*/ 513 h 592"/>
                <a:gd name="T2" fmla="*/ 405 w 405"/>
                <a:gd name="T3" fmla="*/ 17 h 592"/>
                <a:gd name="T4" fmla="*/ 378 w 405"/>
                <a:gd name="T5" fmla="*/ 0 h 592"/>
                <a:gd name="T6" fmla="*/ 74 w 405"/>
                <a:gd name="T7" fmla="*/ 496 h 592"/>
                <a:gd name="T8" fmla="*/ 101 w 405"/>
                <a:gd name="T9" fmla="*/ 513 h 592"/>
                <a:gd name="T10" fmla="*/ 22 w 405"/>
                <a:gd name="T11" fmla="*/ 464 h 592"/>
                <a:gd name="T12" fmla="*/ 47 w 405"/>
                <a:gd name="T13" fmla="*/ 570 h 592"/>
                <a:gd name="T14" fmla="*/ 153 w 405"/>
                <a:gd name="T15" fmla="*/ 545 h 592"/>
                <a:gd name="T16" fmla="*/ 128 w 405"/>
                <a:gd name="T17" fmla="*/ 439 h 592"/>
                <a:gd name="T18" fmla="*/ 22 w 405"/>
                <a:gd name="T19" fmla="*/ 464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5" h="592">
                  <a:moveTo>
                    <a:pt x="101" y="513"/>
                  </a:moveTo>
                  <a:lnTo>
                    <a:pt x="405" y="17"/>
                  </a:lnTo>
                  <a:lnTo>
                    <a:pt x="378" y="0"/>
                  </a:lnTo>
                  <a:lnTo>
                    <a:pt x="74" y="496"/>
                  </a:lnTo>
                  <a:lnTo>
                    <a:pt x="101" y="513"/>
                  </a:lnTo>
                  <a:close/>
                  <a:moveTo>
                    <a:pt x="22" y="464"/>
                  </a:moveTo>
                  <a:cubicBezTo>
                    <a:pt x="0" y="501"/>
                    <a:pt x="11" y="548"/>
                    <a:pt x="47" y="570"/>
                  </a:cubicBezTo>
                  <a:cubicBezTo>
                    <a:pt x="84" y="592"/>
                    <a:pt x="131" y="581"/>
                    <a:pt x="153" y="545"/>
                  </a:cubicBezTo>
                  <a:cubicBezTo>
                    <a:pt x="175" y="508"/>
                    <a:pt x="164" y="461"/>
                    <a:pt x="128" y="439"/>
                  </a:cubicBezTo>
                  <a:cubicBezTo>
                    <a:pt x="91" y="417"/>
                    <a:pt x="44" y="428"/>
                    <a:pt x="22" y="464"/>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43" name="Group 42"/>
          <p:cNvGrpSpPr/>
          <p:nvPr/>
        </p:nvGrpSpPr>
        <p:grpSpPr>
          <a:xfrm>
            <a:off x="7733242" y="2272656"/>
            <a:ext cx="1120775" cy="1212850"/>
            <a:chOff x="7733242" y="2272656"/>
            <a:chExt cx="1120775" cy="1212850"/>
          </a:xfrm>
        </p:grpSpPr>
        <p:sp>
          <p:nvSpPr>
            <p:cNvPr id="6" name="Freeform 189"/>
            <p:cNvSpPr>
              <a:spLocks/>
            </p:cNvSpPr>
            <p:nvPr/>
          </p:nvSpPr>
          <p:spPr bwMode="auto">
            <a:xfrm>
              <a:off x="7733242" y="2707631"/>
              <a:ext cx="1120775" cy="777875"/>
            </a:xfrm>
            <a:custGeom>
              <a:avLst/>
              <a:gdLst>
                <a:gd name="T0" fmla="*/ 1694 w 1735"/>
                <a:gd name="T1" fmla="*/ 1190 h 1199"/>
                <a:gd name="T2" fmla="*/ 1688 w 1735"/>
                <a:gd name="T3" fmla="*/ 135 h 1199"/>
                <a:gd name="T4" fmla="*/ 1574 w 1735"/>
                <a:gd name="T5" fmla="*/ 347 h 1199"/>
                <a:gd name="T6" fmla="*/ 1315 w 1735"/>
                <a:gd name="T7" fmla="*/ 813 h 1199"/>
                <a:gd name="T8" fmla="*/ 1116 w 1735"/>
                <a:gd name="T9" fmla="*/ 1017 h 1199"/>
                <a:gd name="T10" fmla="*/ 785 w 1735"/>
                <a:gd name="T11" fmla="*/ 1124 h 1199"/>
                <a:gd name="T12" fmla="*/ 0 w 1735"/>
                <a:gd name="T13" fmla="*/ 1189 h 1199"/>
              </a:gdLst>
              <a:ahLst/>
              <a:cxnLst>
                <a:cxn ang="0">
                  <a:pos x="T0" y="T1"/>
                </a:cxn>
                <a:cxn ang="0">
                  <a:pos x="T2" y="T3"/>
                </a:cxn>
                <a:cxn ang="0">
                  <a:pos x="T4" y="T5"/>
                </a:cxn>
                <a:cxn ang="0">
                  <a:pos x="T6" y="T7"/>
                </a:cxn>
                <a:cxn ang="0">
                  <a:pos x="T8" y="T9"/>
                </a:cxn>
                <a:cxn ang="0">
                  <a:pos x="T10" y="T11"/>
                </a:cxn>
                <a:cxn ang="0">
                  <a:pos x="T12" y="T13"/>
                </a:cxn>
              </a:cxnLst>
              <a:rect l="0" t="0" r="r" b="b"/>
              <a:pathLst>
                <a:path w="1735" h="1199">
                  <a:moveTo>
                    <a:pt x="1694" y="1190"/>
                  </a:moveTo>
                  <a:cubicBezTo>
                    <a:pt x="1694" y="956"/>
                    <a:pt x="1688" y="370"/>
                    <a:pt x="1688" y="135"/>
                  </a:cubicBezTo>
                  <a:cubicBezTo>
                    <a:pt x="1693" y="0"/>
                    <a:pt x="1735" y="17"/>
                    <a:pt x="1574" y="347"/>
                  </a:cubicBezTo>
                  <a:cubicBezTo>
                    <a:pt x="1488" y="529"/>
                    <a:pt x="1391" y="713"/>
                    <a:pt x="1315" y="813"/>
                  </a:cubicBezTo>
                  <a:cubicBezTo>
                    <a:pt x="1249" y="881"/>
                    <a:pt x="1230" y="925"/>
                    <a:pt x="1116" y="1017"/>
                  </a:cubicBezTo>
                  <a:cubicBezTo>
                    <a:pt x="966" y="1092"/>
                    <a:pt x="896" y="1088"/>
                    <a:pt x="785" y="1124"/>
                  </a:cubicBezTo>
                  <a:cubicBezTo>
                    <a:pt x="454" y="1177"/>
                    <a:pt x="348" y="1199"/>
                    <a:pt x="0" y="1189"/>
                  </a:cubicBezTo>
                </a:path>
              </a:pathLst>
            </a:custGeom>
            <a:solidFill>
              <a:srgbClr val="FF669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grpSp>
          <p:nvGrpSpPr>
            <p:cNvPr id="36" name="Group 35"/>
            <p:cNvGrpSpPr/>
            <p:nvPr/>
          </p:nvGrpSpPr>
          <p:grpSpPr>
            <a:xfrm>
              <a:off x="7825317" y="2272656"/>
              <a:ext cx="673100" cy="841375"/>
              <a:chOff x="7825317" y="2272656"/>
              <a:chExt cx="673100" cy="841375"/>
            </a:xfrm>
          </p:grpSpPr>
          <p:sp>
            <p:nvSpPr>
              <p:cNvPr id="16" name="Rectangle 199"/>
              <p:cNvSpPr>
                <a:spLocks noChangeArrowheads="1"/>
              </p:cNvSpPr>
              <p:nvPr/>
            </p:nvSpPr>
            <p:spPr bwMode="auto">
              <a:xfrm>
                <a:off x="7898342" y="2272656"/>
                <a:ext cx="527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p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7" name="Rectangle 200"/>
              <p:cNvSpPr>
                <a:spLocks noChangeArrowheads="1"/>
              </p:cNvSpPr>
              <p:nvPr/>
            </p:nvSpPr>
            <p:spPr bwMode="auto">
              <a:xfrm>
                <a:off x="7825317" y="2656831"/>
                <a:ext cx="673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0.04</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sp>
          <p:nvSpPr>
            <p:cNvPr id="18" name="Freeform 201"/>
            <p:cNvSpPr>
              <a:spLocks noEditPoints="1"/>
            </p:cNvSpPr>
            <p:nvPr/>
          </p:nvSpPr>
          <p:spPr bwMode="auto">
            <a:xfrm>
              <a:off x="8417454" y="3018781"/>
              <a:ext cx="271463" cy="384175"/>
            </a:xfrm>
            <a:custGeom>
              <a:avLst/>
              <a:gdLst>
                <a:gd name="T0" fmla="*/ 320 w 421"/>
                <a:gd name="T1" fmla="*/ 513 h 592"/>
                <a:gd name="T2" fmla="*/ 0 w 421"/>
                <a:gd name="T3" fmla="*/ 17 h 592"/>
                <a:gd name="T4" fmla="*/ 27 w 421"/>
                <a:gd name="T5" fmla="*/ 0 h 592"/>
                <a:gd name="T6" fmla="*/ 347 w 421"/>
                <a:gd name="T7" fmla="*/ 496 h 592"/>
                <a:gd name="T8" fmla="*/ 320 w 421"/>
                <a:gd name="T9" fmla="*/ 513 h 592"/>
                <a:gd name="T10" fmla="*/ 398 w 421"/>
                <a:gd name="T11" fmla="*/ 463 h 592"/>
                <a:gd name="T12" fmla="*/ 375 w 421"/>
                <a:gd name="T13" fmla="*/ 569 h 592"/>
                <a:gd name="T14" fmla="*/ 269 w 421"/>
                <a:gd name="T15" fmla="*/ 546 h 592"/>
                <a:gd name="T16" fmla="*/ 292 w 421"/>
                <a:gd name="T17" fmla="*/ 440 h 592"/>
                <a:gd name="T18" fmla="*/ 398 w 421"/>
                <a:gd name="T19" fmla="*/ 463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592">
                  <a:moveTo>
                    <a:pt x="320" y="513"/>
                  </a:moveTo>
                  <a:lnTo>
                    <a:pt x="0" y="17"/>
                  </a:lnTo>
                  <a:lnTo>
                    <a:pt x="27" y="0"/>
                  </a:lnTo>
                  <a:lnTo>
                    <a:pt x="347" y="496"/>
                  </a:lnTo>
                  <a:lnTo>
                    <a:pt x="320" y="513"/>
                  </a:lnTo>
                  <a:close/>
                  <a:moveTo>
                    <a:pt x="398" y="463"/>
                  </a:moveTo>
                  <a:cubicBezTo>
                    <a:pt x="421" y="498"/>
                    <a:pt x="411" y="546"/>
                    <a:pt x="375" y="569"/>
                  </a:cubicBezTo>
                  <a:cubicBezTo>
                    <a:pt x="339" y="592"/>
                    <a:pt x="292" y="582"/>
                    <a:pt x="269" y="546"/>
                  </a:cubicBezTo>
                  <a:cubicBezTo>
                    <a:pt x="246" y="510"/>
                    <a:pt x="256" y="463"/>
                    <a:pt x="292" y="440"/>
                  </a:cubicBezTo>
                  <a:cubicBezTo>
                    <a:pt x="327" y="417"/>
                    <a:pt x="375" y="427"/>
                    <a:pt x="398" y="463"/>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40" name="Group 39"/>
          <p:cNvGrpSpPr/>
          <p:nvPr/>
        </p:nvGrpSpPr>
        <p:grpSpPr>
          <a:xfrm>
            <a:off x="9844360" y="3552593"/>
            <a:ext cx="1611018" cy="1112375"/>
            <a:chOff x="9844360" y="3552593"/>
            <a:chExt cx="1611018" cy="1112375"/>
          </a:xfrm>
        </p:grpSpPr>
        <p:sp>
          <p:nvSpPr>
            <p:cNvPr id="29" name="Rectangle 179"/>
            <p:cNvSpPr>
              <a:spLocks noChangeArrowheads="1"/>
            </p:cNvSpPr>
            <p:nvPr/>
          </p:nvSpPr>
          <p:spPr bwMode="auto">
            <a:xfrm>
              <a:off x="9844360" y="3984782"/>
              <a:ext cx="1611018" cy="680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algn="ctr" eaLnBrk="0" hangingPunct="0">
                <a:lnSpc>
                  <a:spcPct val="85000"/>
                </a:lnSpc>
              </a:pPr>
              <a:r>
                <a:rPr lang="en-US" altLang="en-US" u="none" dirty="0">
                  <a:solidFill>
                    <a:srgbClr val="000000"/>
                  </a:solidFill>
                  <a:latin typeface="Arial Narrow" panose="020B0606020202030204" pitchFamily="34" charset="0"/>
                </a:rPr>
                <a:t>sample value</a:t>
              </a:r>
              <a:br>
                <a:rPr lang="en-US" altLang="en-US" u="none" dirty="0">
                  <a:solidFill>
                    <a:srgbClr val="000000"/>
                  </a:solidFill>
                  <a:latin typeface="Arial Narrow" panose="020B0606020202030204" pitchFamily="34" charset="0"/>
                </a:rPr>
              </a:br>
              <a:r>
                <a:rPr lang="en-US" altLang="en-US" u="none" dirty="0">
                  <a:solidFill>
                    <a:srgbClr val="000000"/>
                  </a:solidFill>
                  <a:latin typeface="Arial Narrow" panose="020B0606020202030204" pitchFamily="34" charset="0"/>
                </a:rPr>
                <a:t>(observed) </a:t>
              </a:r>
            </a:p>
          </p:txBody>
        </p:sp>
        <p:cxnSp>
          <p:nvCxnSpPr>
            <p:cNvPr id="30" name="Straight Arrow Connector 29"/>
            <p:cNvCxnSpPr/>
            <p:nvPr/>
          </p:nvCxnSpPr>
          <p:spPr bwMode="auto">
            <a:xfrm flipV="1">
              <a:off x="10383893" y="3552593"/>
              <a:ext cx="0" cy="44091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1" name="Group 40"/>
          <p:cNvGrpSpPr/>
          <p:nvPr/>
        </p:nvGrpSpPr>
        <p:grpSpPr>
          <a:xfrm>
            <a:off x="7762568" y="3559850"/>
            <a:ext cx="1793760" cy="1105118"/>
            <a:chOff x="7762568" y="3559850"/>
            <a:chExt cx="1793760" cy="1105118"/>
          </a:xfrm>
        </p:grpSpPr>
        <p:sp>
          <p:nvSpPr>
            <p:cNvPr id="31" name="Rectangle 179"/>
            <p:cNvSpPr>
              <a:spLocks noChangeArrowheads="1"/>
            </p:cNvSpPr>
            <p:nvPr/>
          </p:nvSpPr>
          <p:spPr bwMode="auto">
            <a:xfrm>
              <a:off x="7762568" y="3984782"/>
              <a:ext cx="1793760" cy="680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85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sample value</a:t>
              </a:r>
              <a:br>
                <a:rPr kumimoji="0" lang="en-US" altLang="en-US" sz="2600" b="0" i="0" u="none" strike="noStrike" cap="none" normalizeH="0" baseline="0" dirty="0" smtClean="0">
                  <a:ln>
                    <a:noFill/>
                  </a:ln>
                  <a:solidFill>
                    <a:srgbClr val="000000"/>
                  </a:solidFill>
                  <a:effectLst/>
                  <a:latin typeface="Arial Narrow" panose="020B0606020202030204" pitchFamily="34" charset="0"/>
                </a:rPr>
              </a:br>
              <a:r>
                <a:rPr kumimoji="0" lang="en-US" altLang="en-US" sz="2600" b="0" i="0" u="none" strike="noStrike" cap="none" normalizeH="0" baseline="0" dirty="0" smtClean="0">
                  <a:ln>
                    <a:noFill/>
                  </a:ln>
                  <a:solidFill>
                    <a:srgbClr val="000000"/>
                  </a:solidFill>
                  <a:effectLst/>
                  <a:latin typeface="Arial Narrow" panose="020B0606020202030204" pitchFamily="34" charset="0"/>
                </a:rPr>
                <a:t>(opposite sign)</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32" name="Straight Arrow Connector 31"/>
            <p:cNvCxnSpPr/>
            <p:nvPr/>
          </p:nvCxnSpPr>
          <p:spPr bwMode="auto">
            <a:xfrm flipV="1">
              <a:off x="8838121" y="3559850"/>
              <a:ext cx="0" cy="43365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9" name="Group 38"/>
          <p:cNvGrpSpPr/>
          <p:nvPr/>
        </p:nvGrpSpPr>
        <p:grpSpPr>
          <a:xfrm>
            <a:off x="7472892" y="876139"/>
            <a:ext cx="5493866" cy="2615717"/>
            <a:chOff x="7472892" y="876139"/>
            <a:chExt cx="5493866" cy="2615717"/>
          </a:xfrm>
        </p:grpSpPr>
        <p:sp>
          <p:nvSpPr>
            <p:cNvPr id="5" name="Freeform 188"/>
            <p:cNvSpPr>
              <a:spLocks/>
            </p:cNvSpPr>
            <p:nvPr/>
          </p:nvSpPr>
          <p:spPr bwMode="auto">
            <a:xfrm>
              <a:off x="7472892" y="1064568"/>
              <a:ext cx="3902075" cy="2427288"/>
            </a:xfrm>
            <a:custGeom>
              <a:avLst/>
              <a:gdLst>
                <a:gd name="T0" fmla="*/ 0 w 2458"/>
                <a:gd name="T1" fmla="*/ 1522 h 1529"/>
                <a:gd name="T2" fmla="*/ 475 w 2458"/>
                <a:gd name="T3" fmla="*/ 1499 h 1529"/>
                <a:gd name="T4" fmla="*/ 678 w 2458"/>
                <a:gd name="T5" fmla="*/ 1389 h 1529"/>
                <a:gd name="T6" fmla="*/ 834 w 2458"/>
                <a:gd name="T7" fmla="*/ 1122 h 1529"/>
                <a:gd name="T8" fmla="*/ 1057 w 2458"/>
                <a:gd name="T9" fmla="*/ 540 h 1529"/>
                <a:gd name="T10" fmla="*/ 1217 w 2458"/>
                <a:gd name="T11" fmla="*/ 89 h 1529"/>
                <a:gd name="T12" fmla="*/ 1317 w 2458"/>
                <a:gd name="T13" fmla="*/ 4 h 1529"/>
                <a:gd name="T14" fmla="*/ 1428 w 2458"/>
                <a:gd name="T15" fmla="*/ 89 h 1529"/>
                <a:gd name="T16" fmla="*/ 1607 w 2458"/>
                <a:gd name="T17" fmla="*/ 512 h 1529"/>
                <a:gd name="T18" fmla="*/ 1873 w 2458"/>
                <a:gd name="T19" fmla="*/ 1170 h 1529"/>
                <a:gd name="T20" fmla="*/ 2037 w 2458"/>
                <a:gd name="T21" fmla="*/ 1405 h 1529"/>
                <a:gd name="T22" fmla="*/ 2214 w 2458"/>
                <a:gd name="T23" fmla="*/ 1493 h 1529"/>
                <a:gd name="T24" fmla="*/ 2458 w 2458"/>
                <a:gd name="T25" fmla="*/ 1529 h 1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58" h="1529">
                  <a:moveTo>
                    <a:pt x="0" y="1522"/>
                  </a:moveTo>
                  <a:cubicBezTo>
                    <a:pt x="80" y="1520"/>
                    <a:pt x="361" y="1521"/>
                    <a:pt x="475" y="1499"/>
                  </a:cubicBezTo>
                  <a:cubicBezTo>
                    <a:pt x="588" y="1476"/>
                    <a:pt x="617" y="1452"/>
                    <a:pt x="678" y="1389"/>
                  </a:cubicBezTo>
                  <a:cubicBezTo>
                    <a:pt x="738" y="1326"/>
                    <a:pt x="772" y="1264"/>
                    <a:pt x="834" y="1122"/>
                  </a:cubicBezTo>
                  <a:cubicBezTo>
                    <a:pt x="897" y="982"/>
                    <a:pt x="993" y="713"/>
                    <a:pt x="1057" y="540"/>
                  </a:cubicBezTo>
                  <a:cubicBezTo>
                    <a:pt x="1120" y="368"/>
                    <a:pt x="1174" y="177"/>
                    <a:pt x="1217" y="89"/>
                  </a:cubicBezTo>
                  <a:cubicBezTo>
                    <a:pt x="1260" y="0"/>
                    <a:pt x="1301" y="4"/>
                    <a:pt x="1317" y="4"/>
                  </a:cubicBezTo>
                  <a:cubicBezTo>
                    <a:pt x="1333" y="4"/>
                    <a:pt x="1380" y="4"/>
                    <a:pt x="1428" y="89"/>
                  </a:cubicBezTo>
                  <a:cubicBezTo>
                    <a:pt x="1476" y="174"/>
                    <a:pt x="1533" y="332"/>
                    <a:pt x="1607" y="512"/>
                  </a:cubicBezTo>
                  <a:cubicBezTo>
                    <a:pt x="1682" y="692"/>
                    <a:pt x="1802" y="1021"/>
                    <a:pt x="1873" y="1170"/>
                  </a:cubicBezTo>
                  <a:cubicBezTo>
                    <a:pt x="1945" y="1319"/>
                    <a:pt x="1981" y="1351"/>
                    <a:pt x="2037" y="1405"/>
                  </a:cubicBezTo>
                  <a:cubicBezTo>
                    <a:pt x="2094" y="1459"/>
                    <a:pt x="2100" y="1475"/>
                    <a:pt x="2214" y="1493"/>
                  </a:cubicBezTo>
                  <a:cubicBezTo>
                    <a:pt x="2329" y="1512"/>
                    <a:pt x="2293" y="1524"/>
                    <a:pt x="2458" y="1529"/>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33" name="Rectangle 233"/>
            <p:cNvSpPr>
              <a:spLocks noChangeArrowheads="1"/>
            </p:cNvSpPr>
            <p:nvPr/>
          </p:nvSpPr>
          <p:spPr bwMode="auto">
            <a:xfrm>
              <a:off x="10474088" y="876139"/>
              <a:ext cx="2492670" cy="1020279"/>
            </a:xfrm>
            <a:prstGeom prst="rect">
              <a:avLst/>
            </a:prstGeom>
            <a:noFill/>
            <a:ln>
              <a:noFill/>
            </a:ln>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85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sampling</a:t>
              </a:r>
              <a:r>
                <a:rPr kumimoji="0" lang="en-US" altLang="en-US" sz="2600" b="0" i="0" u="none" strike="noStrike" cap="none" normalizeH="0" dirty="0" smtClean="0">
                  <a:ln>
                    <a:noFill/>
                  </a:ln>
                  <a:solidFill>
                    <a:srgbClr val="000000"/>
                  </a:solidFill>
                  <a:effectLst/>
                  <a:latin typeface="Arial Narrow" panose="020B0606020202030204" pitchFamily="34" charset="0"/>
                </a:rPr>
                <a:t> distribution</a:t>
              </a:r>
              <a:br>
                <a:rPr kumimoji="0" lang="en-US" altLang="en-US" sz="2600" b="0" i="0" u="none" strike="noStrike" cap="none" normalizeH="0" dirty="0" smtClean="0">
                  <a:ln>
                    <a:noFill/>
                  </a:ln>
                  <a:solidFill>
                    <a:srgbClr val="000000"/>
                  </a:solidFill>
                  <a:effectLst/>
                  <a:latin typeface="Arial Narrow" panose="020B0606020202030204" pitchFamily="34" charset="0"/>
                </a:rPr>
              </a:br>
              <a:r>
                <a:rPr kumimoji="0" lang="en-US" altLang="en-US" sz="2600" b="0" i="0" u="none" strike="noStrike" cap="none" normalizeH="0" dirty="0" smtClean="0">
                  <a:ln>
                    <a:noFill/>
                  </a:ln>
                  <a:solidFill>
                    <a:srgbClr val="000000"/>
                  </a:solidFill>
                  <a:effectLst/>
                  <a:latin typeface="Arial Narrow" panose="020B0606020202030204" pitchFamily="34" charset="0"/>
                </a:rPr>
                <a:t>centered on the nil</a:t>
              </a:r>
              <a:br>
                <a:rPr kumimoji="0" lang="en-US" altLang="en-US" sz="2600" b="0" i="0" u="none" strike="noStrike" cap="none" normalizeH="0" dirty="0" smtClean="0">
                  <a:ln>
                    <a:noFill/>
                  </a:ln>
                  <a:solidFill>
                    <a:srgbClr val="000000"/>
                  </a:solidFill>
                  <a:effectLst/>
                  <a:latin typeface="Arial Narrow" panose="020B0606020202030204" pitchFamily="34" charset="0"/>
                </a:rPr>
              </a:br>
              <a:r>
                <a:rPr kumimoji="0" lang="en-US" altLang="en-US" sz="2600" b="0" i="0" u="none" strike="noStrike" cap="none" normalizeH="0" dirty="0" smtClean="0">
                  <a:ln>
                    <a:noFill/>
                  </a:ln>
                  <a:solidFill>
                    <a:srgbClr val="000000"/>
                  </a:solidFill>
                  <a:effectLst/>
                  <a:latin typeface="Arial Narrow" panose="020B0606020202030204" pitchFamily="34" charset="0"/>
                </a:rPr>
                <a:t>hypothesis, H</a:t>
              </a:r>
              <a:r>
                <a:rPr kumimoji="0" lang="en-US" altLang="en-US" sz="2600" b="0" i="0" u="none" strike="noStrike" cap="none" normalizeH="0" baseline="-25000" dirty="0" smtClean="0">
                  <a:ln>
                    <a:noFill/>
                  </a:ln>
                  <a:solidFill>
                    <a:srgbClr val="000000"/>
                  </a:solidFill>
                  <a:effectLst/>
                  <a:latin typeface="Arial Narrow" panose="020B0606020202030204" pitchFamily="34" charset="0"/>
                </a:rPr>
                <a:t>0</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34" name="Straight Arrow Connector 33"/>
            <p:cNvCxnSpPr/>
            <p:nvPr/>
          </p:nvCxnSpPr>
          <p:spPr bwMode="auto">
            <a:xfrm flipH="1">
              <a:off x="10002490" y="1432453"/>
              <a:ext cx="366153" cy="22093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7" name="Group 46"/>
          <p:cNvGrpSpPr/>
          <p:nvPr/>
        </p:nvGrpSpPr>
        <p:grpSpPr>
          <a:xfrm>
            <a:off x="7380817" y="251368"/>
            <a:ext cx="5268748" cy="3742138"/>
            <a:chOff x="7380817" y="251368"/>
            <a:chExt cx="5268748" cy="3742138"/>
          </a:xfrm>
        </p:grpSpPr>
        <p:grpSp>
          <p:nvGrpSpPr>
            <p:cNvPr id="2" name="Group 1"/>
            <p:cNvGrpSpPr/>
            <p:nvPr/>
          </p:nvGrpSpPr>
          <p:grpSpPr>
            <a:xfrm>
              <a:off x="7380817" y="251368"/>
              <a:ext cx="4969194" cy="3742138"/>
              <a:chOff x="7380817" y="251368"/>
              <a:chExt cx="4969194" cy="3742138"/>
            </a:xfrm>
          </p:grpSpPr>
          <p:sp>
            <p:nvSpPr>
              <p:cNvPr id="8" name="Rectangle 191"/>
              <p:cNvSpPr>
                <a:spLocks noChangeArrowheads="1"/>
              </p:cNvSpPr>
              <p:nvPr/>
            </p:nvSpPr>
            <p:spPr bwMode="auto">
              <a:xfrm>
                <a:off x="9497293" y="3536306"/>
                <a:ext cx="27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rgbClr val="000000"/>
                    </a:solidFill>
                    <a:effectLst/>
                    <a:latin typeface="Arial Narrow" panose="020B060602020203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 name="Line 192"/>
              <p:cNvSpPr>
                <a:spLocks noChangeShapeType="1"/>
              </p:cNvSpPr>
              <p:nvPr/>
            </p:nvSpPr>
            <p:spPr bwMode="auto">
              <a:xfrm>
                <a:off x="9563968" y="643881"/>
                <a:ext cx="0" cy="285750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0" name="Line 193"/>
              <p:cNvSpPr>
                <a:spLocks noChangeShapeType="1"/>
              </p:cNvSpPr>
              <p:nvPr/>
            </p:nvSpPr>
            <p:spPr bwMode="auto">
              <a:xfrm>
                <a:off x="7380817" y="3491856"/>
                <a:ext cx="4767799" cy="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35" name="Rectangle 238"/>
              <p:cNvSpPr>
                <a:spLocks noChangeArrowheads="1"/>
              </p:cNvSpPr>
              <p:nvPr/>
            </p:nvSpPr>
            <p:spPr bwMode="auto">
              <a:xfrm>
                <a:off x="9083091" y="251368"/>
                <a:ext cx="326692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u="none" dirty="0" smtClean="0">
                    <a:solidFill>
                      <a:srgbClr val="000000"/>
                    </a:solidFill>
                    <a:latin typeface="Arial Narrow" panose="020B0606020202030204" pitchFamily="34" charset="0"/>
                  </a:rPr>
                  <a:t>P</a:t>
                </a:r>
                <a:r>
                  <a:rPr kumimoji="0" lang="en-US" altLang="en-US" sz="2600" b="0" i="0" u="none" strike="noStrike" cap="none" normalizeH="0" baseline="0" dirty="0" smtClean="0">
                    <a:ln>
                      <a:noFill/>
                    </a:ln>
                    <a:solidFill>
                      <a:srgbClr val="000000"/>
                    </a:solidFill>
                    <a:effectLst/>
                    <a:latin typeface="Arial Narrow" panose="020B0606020202030204" pitchFamily="34" charset="0"/>
                  </a:rPr>
                  <a:t>robability of sample value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sp>
          <p:nvSpPr>
            <p:cNvPr id="45" name="Rectangle 179"/>
            <p:cNvSpPr>
              <a:spLocks noChangeArrowheads="1"/>
            </p:cNvSpPr>
            <p:nvPr/>
          </p:nvSpPr>
          <p:spPr bwMode="auto">
            <a:xfrm>
              <a:off x="10780464" y="3604795"/>
              <a:ext cx="1869101" cy="340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algn="ctr" eaLnBrk="0" hangingPunct="0">
                <a:lnSpc>
                  <a:spcPct val="85000"/>
                </a:lnSpc>
              </a:pPr>
              <a:r>
                <a:rPr lang="en-US" altLang="en-US" u="none" dirty="0" smtClean="0">
                  <a:solidFill>
                    <a:srgbClr val="000000"/>
                  </a:solidFill>
                  <a:latin typeface="Arial Narrow" panose="020B0606020202030204" pitchFamily="34" charset="0"/>
                </a:rPr>
                <a:t>Sample values </a:t>
              </a:r>
              <a:endParaRPr lang="en-US" altLang="en-US" u="none" dirty="0">
                <a:solidFill>
                  <a:srgbClr val="000000"/>
                </a:solidFill>
                <a:latin typeface="Arial Narrow" panose="020B0606020202030204" pitchFamily="34" charset="0"/>
              </a:endParaRPr>
            </a:p>
          </p:txBody>
        </p:sp>
      </p:grpSp>
      <p:grpSp>
        <p:nvGrpSpPr>
          <p:cNvPr id="38" name="Group 37"/>
          <p:cNvGrpSpPr/>
          <p:nvPr/>
        </p:nvGrpSpPr>
        <p:grpSpPr>
          <a:xfrm>
            <a:off x="9361420" y="2451465"/>
            <a:ext cx="439398" cy="960901"/>
            <a:chOff x="9361420" y="2451465"/>
            <a:chExt cx="439398" cy="960901"/>
          </a:xfrm>
        </p:grpSpPr>
        <p:sp>
          <p:nvSpPr>
            <p:cNvPr id="19" name="Freeform 202"/>
            <p:cNvSpPr>
              <a:spLocks noEditPoints="1"/>
            </p:cNvSpPr>
            <p:nvPr/>
          </p:nvSpPr>
          <p:spPr bwMode="auto">
            <a:xfrm>
              <a:off x="9506591" y="2872366"/>
              <a:ext cx="98425" cy="540000"/>
            </a:xfrm>
            <a:custGeom>
              <a:avLst/>
              <a:gdLst>
                <a:gd name="T0" fmla="*/ 41 w 62"/>
                <a:gd name="T1" fmla="*/ 0 h 530"/>
                <a:gd name="T2" fmla="*/ 41 w 62"/>
                <a:gd name="T3" fmla="*/ 478 h 530"/>
                <a:gd name="T4" fmla="*/ 21 w 62"/>
                <a:gd name="T5" fmla="*/ 478 h 530"/>
                <a:gd name="T6" fmla="*/ 21 w 62"/>
                <a:gd name="T7" fmla="*/ 0 h 530"/>
                <a:gd name="T8" fmla="*/ 41 w 62"/>
                <a:gd name="T9" fmla="*/ 0 h 530"/>
                <a:gd name="T10" fmla="*/ 62 w 62"/>
                <a:gd name="T11" fmla="*/ 467 h 530"/>
                <a:gd name="T12" fmla="*/ 31 w 62"/>
                <a:gd name="T13" fmla="*/ 530 h 530"/>
                <a:gd name="T14" fmla="*/ 0 w 62"/>
                <a:gd name="T15" fmla="*/ 467 h 530"/>
                <a:gd name="T16" fmla="*/ 62 w 62"/>
                <a:gd name="T17" fmla="*/ 467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530">
                  <a:moveTo>
                    <a:pt x="41" y="0"/>
                  </a:moveTo>
                  <a:lnTo>
                    <a:pt x="41" y="478"/>
                  </a:lnTo>
                  <a:lnTo>
                    <a:pt x="21" y="478"/>
                  </a:lnTo>
                  <a:lnTo>
                    <a:pt x="21" y="0"/>
                  </a:lnTo>
                  <a:lnTo>
                    <a:pt x="41" y="0"/>
                  </a:lnTo>
                  <a:close/>
                  <a:moveTo>
                    <a:pt x="62" y="467"/>
                  </a:moveTo>
                  <a:lnTo>
                    <a:pt x="31" y="530"/>
                  </a:lnTo>
                  <a:lnTo>
                    <a:pt x="0" y="467"/>
                  </a:lnTo>
                  <a:lnTo>
                    <a:pt x="62" y="467"/>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8" name="Rectangle 207"/>
            <p:cNvSpPr>
              <a:spLocks noChangeArrowheads="1"/>
            </p:cNvSpPr>
            <p:nvPr/>
          </p:nvSpPr>
          <p:spPr bwMode="auto">
            <a:xfrm>
              <a:off x="9361420" y="2451465"/>
              <a:ext cx="439398" cy="400110"/>
            </a:xfrm>
            <a:prstGeom prst="rect">
              <a:avLst/>
            </a:prstGeom>
            <a:solidFill>
              <a:schemeClr val="bg1"/>
            </a:solidFill>
            <a:ln>
              <a:noFill/>
            </a:ln>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H</a:t>
              </a:r>
              <a:r>
                <a:rPr lang="en-US" altLang="en-US" u="none" baseline="-25000" dirty="0">
                  <a:solidFill>
                    <a:srgbClr val="000000"/>
                  </a:solidFill>
                  <a:latin typeface="Arial Narrow" panose="020B0606020202030204" pitchFamily="34" charset="0"/>
                </a:rPr>
                <a:t>0</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spTree>
    <p:custDataLst>
      <p:tags r:id="rId1"/>
    </p:custDataLst>
    <p:extLst>
      <p:ext uri="{BB962C8B-B14F-4D97-AF65-F5344CB8AC3E}">
        <p14:creationId xmlns:p14="http://schemas.microsoft.com/office/powerpoint/2010/main" val="58340303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wipe(left)">
                                      <p:cBhvr>
                                        <p:cTn id="15" dur="500"/>
                                        <p:tgtEl>
                                          <p:spTgt spid="4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wipe(up)">
                                      <p:cBhvr>
                                        <p:cTn id="20" dur="500"/>
                                        <p:tgtEl>
                                          <p:spTgt spid="3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wipe(left)">
                                      <p:cBhvr>
                                        <p:cTn id="25" dur="500"/>
                                        <p:tgtEl>
                                          <p:spTgt spid="3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wipe(down)">
                                      <p:cBhvr>
                                        <p:cTn id="30" dur="500"/>
                                        <p:tgtEl>
                                          <p:spTgt spid="4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wipe(down)">
                                      <p:cBhvr>
                                        <p:cTn id="35" dur="500"/>
                                        <p:tgtEl>
                                          <p:spTgt spid="4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42"/>
                                        </p:tgtEl>
                                        <p:attrNameLst>
                                          <p:attrName>style.visibility</p:attrName>
                                        </p:attrNameLst>
                                      </p:cBhvr>
                                      <p:to>
                                        <p:strVal val="visible"/>
                                      </p:to>
                                    </p:set>
                                    <p:animEffect transition="in" filter="wipe(left)">
                                      <p:cBhvr>
                                        <p:cTn id="40" dur="500"/>
                                        <p:tgtEl>
                                          <p:spTgt spid="4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nodeType="clickEffect">
                                  <p:stCondLst>
                                    <p:cond delay="0"/>
                                  </p:stCondLst>
                                  <p:childTnLst>
                                    <p:set>
                                      <p:cBhvr>
                                        <p:cTn id="44" dur="1" fill="hold">
                                          <p:stCondLst>
                                            <p:cond delay="0"/>
                                          </p:stCondLst>
                                        </p:cTn>
                                        <p:tgtEl>
                                          <p:spTgt spid="43"/>
                                        </p:tgtEl>
                                        <p:attrNameLst>
                                          <p:attrName>style.visibility</p:attrName>
                                        </p:attrNameLst>
                                      </p:cBhvr>
                                      <p:to>
                                        <p:strVal val="visible"/>
                                      </p:to>
                                    </p:set>
                                    <p:animEffect transition="in" filter="wipe(right)">
                                      <p:cBhvr>
                                        <p:cTn id="45" dur="500"/>
                                        <p:tgtEl>
                                          <p:spTgt spid="43"/>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5123">
                                            <p:txEl>
                                              <p:pRg st="8" end="8"/>
                                            </p:txEl>
                                          </p:spTgt>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5123">
                                            <p:txEl>
                                              <p:pRg st="9" end="9"/>
                                            </p:txEl>
                                          </p:spTgt>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5123">
                                            <p:txEl>
                                              <p:pRg st="10" end="10"/>
                                            </p:txEl>
                                          </p:spTgt>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5123">
                                            <p:txEl>
                                              <p:pRg st="11" end="11"/>
                                            </p:txEl>
                                          </p:spTgt>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51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61452" y="26012"/>
            <a:ext cx="13059462" cy="9849508"/>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marL="0" indent="0">
              <a:lnSpc>
                <a:spcPct val="97000"/>
              </a:lnSpc>
              <a:buNone/>
            </a:pPr>
            <a:r>
              <a:rPr lang="en-US" b="1" dirty="0" smtClean="0">
                <a:solidFill>
                  <a:srgbClr val="0000FF"/>
                </a:solidFill>
              </a:rPr>
              <a:t>Other </a:t>
            </a:r>
            <a:r>
              <a:rPr lang="en-US" b="1" dirty="0">
                <a:solidFill>
                  <a:srgbClr val="0000FF"/>
                </a:solidFill>
              </a:rPr>
              <a:t>Approaches to Sampling </a:t>
            </a:r>
            <a:r>
              <a:rPr lang="en-US" b="1" dirty="0" smtClean="0">
                <a:solidFill>
                  <a:srgbClr val="0000FF"/>
                </a:solidFill>
              </a:rPr>
              <a:t>Uncertainty</a:t>
            </a:r>
            <a:endParaRPr lang="en-US" dirty="0" smtClean="0"/>
          </a:p>
          <a:p>
            <a:pPr>
              <a:lnSpc>
                <a:spcPct val="97000"/>
              </a:lnSpc>
            </a:pPr>
            <a:r>
              <a:rPr lang="en-US" b="1" dirty="0" smtClean="0"/>
              <a:t>Superiority, inferiority </a:t>
            </a:r>
            <a:r>
              <a:rPr lang="en-US" dirty="0" smtClean="0"/>
              <a:t>and</a:t>
            </a:r>
            <a:r>
              <a:rPr lang="en-US" b="1" dirty="0" smtClean="0"/>
              <a:t> minimum-effects testing </a:t>
            </a:r>
            <a:r>
              <a:rPr lang="en-US" dirty="0" smtClean="0"/>
              <a:t>are simply testing of non-substantial hypotheses. </a:t>
            </a:r>
            <a:r>
              <a:rPr lang="en-US" b="1" dirty="0" smtClean="0"/>
              <a:t>Equivalence testing</a:t>
            </a:r>
            <a:r>
              <a:rPr lang="en-US" dirty="0" smtClean="0"/>
              <a:t> is simply testing of substantial hypotheses.</a:t>
            </a:r>
          </a:p>
          <a:p>
            <a:pPr marL="0" indent="0">
              <a:lnSpc>
                <a:spcPct val="97000"/>
              </a:lnSpc>
              <a:buNone/>
            </a:pPr>
            <a:r>
              <a:rPr lang="en-US" dirty="0"/>
              <a:t>I do not recommend any of the following… </a:t>
            </a:r>
          </a:p>
          <a:p>
            <a:pPr>
              <a:lnSpc>
                <a:spcPct val="97000"/>
              </a:lnSpc>
            </a:pPr>
            <a:r>
              <a:rPr lang="en-US" b="1" dirty="0" smtClean="0"/>
              <a:t>S values</a:t>
            </a:r>
            <a:r>
              <a:rPr lang="en-US" dirty="0" smtClean="0"/>
              <a:t> are an alternative way to present low p values, promoted by Sander Greenland.</a:t>
            </a:r>
          </a:p>
          <a:p>
            <a:pPr lvl="1">
              <a:lnSpc>
                <a:spcPct val="97000"/>
              </a:lnSpc>
            </a:pPr>
            <a:r>
              <a:rPr lang="en-US" dirty="0" smtClean="0"/>
              <a:t>The S value is the number of consecutive head tosses of a coin that would occur with that low probability. </a:t>
            </a:r>
          </a:p>
          <a:p>
            <a:pPr lvl="1">
              <a:lnSpc>
                <a:spcPct val="97000"/>
              </a:lnSpc>
            </a:pPr>
            <a:r>
              <a:rPr lang="en-US" dirty="0" smtClean="0"/>
              <a:t>Mathematically, the number of tosses is -log</a:t>
            </a:r>
            <a:r>
              <a:rPr lang="en-US" baseline="-25000" dirty="0" smtClean="0"/>
              <a:t>2</a:t>
            </a:r>
            <a:r>
              <a:rPr lang="en-US" dirty="0" smtClean="0"/>
              <a:t>(p). Examples:</a:t>
            </a:r>
          </a:p>
          <a:p>
            <a:pPr lvl="2">
              <a:lnSpc>
                <a:spcPct val="97000"/>
              </a:lnSpc>
            </a:pPr>
            <a:r>
              <a:rPr lang="en-US" dirty="0" smtClean="0"/>
              <a:t>If p = 0.05, S = </a:t>
            </a:r>
            <a:r>
              <a:rPr lang="en-US" dirty="0"/>
              <a:t>-</a:t>
            </a:r>
            <a:r>
              <a:rPr lang="en-US" dirty="0" smtClean="0"/>
              <a:t>log</a:t>
            </a:r>
            <a:r>
              <a:rPr lang="en-US" baseline="-25000" dirty="0" smtClean="0"/>
              <a:t>2</a:t>
            </a:r>
            <a:r>
              <a:rPr lang="en-US" dirty="0" smtClean="0"/>
              <a:t>(0.05) = 4.3 tosses. </a:t>
            </a:r>
          </a:p>
          <a:p>
            <a:pPr lvl="2">
              <a:lnSpc>
                <a:spcPct val="97000"/>
              </a:lnSpc>
            </a:pPr>
            <a:r>
              <a:rPr lang="en-US" dirty="0" smtClean="0"/>
              <a:t>If p = 0.03, S </a:t>
            </a:r>
            <a:r>
              <a:rPr lang="en-US" dirty="0"/>
              <a:t>= -</a:t>
            </a:r>
            <a:r>
              <a:rPr lang="en-US" dirty="0" smtClean="0"/>
              <a:t>log</a:t>
            </a:r>
            <a:r>
              <a:rPr lang="en-US" baseline="-25000" dirty="0" smtClean="0"/>
              <a:t>2</a:t>
            </a:r>
            <a:r>
              <a:rPr lang="en-US" dirty="0" smtClean="0"/>
              <a:t>(0.03) = 5.1 tosses.</a:t>
            </a:r>
          </a:p>
          <a:p>
            <a:pPr lvl="1">
              <a:lnSpc>
                <a:spcPct val="97000"/>
              </a:lnSpc>
            </a:pPr>
            <a:r>
              <a:rPr lang="en-US" dirty="0" smtClean="0"/>
              <a:t>Is it easier for people to think about low probabilities in this way? I don't think so. </a:t>
            </a:r>
          </a:p>
          <a:p>
            <a:pPr lvl="1">
              <a:lnSpc>
                <a:spcPct val="97000"/>
              </a:lnSpc>
            </a:pPr>
            <a:r>
              <a:rPr lang="en-US" i="1" dirty="0" smtClean="0"/>
              <a:t>Very unlikely</a:t>
            </a:r>
            <a:r>
              <a:rPr lang="en-US" dirty="0" smtClean="0"/>
              <a:t>, </a:t>
            </a:r>
            <a:r>
              <a:rPr lang="en-US" i="1" dirty="0" smtClean="0"/>
              <a:t>less than 5%</a:t>
            </a:r>
            <a:r>
              <a:rPr lang="en-US" dirty="0" smtClean="0"/>
              <a:t>, or </a:t>
            </a:r>
            <a:r>
              <a:rPr lang="en-US" i="1" dirty="0" smtClean="0"/>
              <a:t>less than 1 time in 20</a:t>
            </a:r>
            <a:r>
              <a:rPr lang="en-US" dirty="0" smtClean="0"/>
              <a:t> seem to me to be more understandable.</a:t>
            </a:r>
          </a:p>
          <a:p>
            <a:pPr lvl="1">
              <a:lnSpc>
                <a:spcPct val="97000"/>
              </a:lnSpc>
            </a:pPr>
            <a:r>
              <a:rPr lang="en-US" dirty="0" smtClean="0"/>
              <a:t>And it's focusing on probabilities </a:t>
            </a:r>
            <a:r>
              <a:rPr lang="en-US" i="1" dirty="0" smtClean="0"/>
              <a:t>against</a:t>
            </a:r>
            <a:r>
              <a:rPr lang="en-US" dirty="0" smtClean="0"/>
              <a:t> something (rejecting an hypothesis), but we're more interested in probabilities and therefore evidence </a:t>
            </a:r>
            <a:r>
              <a:rPr lang="en-US" i="1" dirty="0" smtClean="0"/>
              <a:t>for</a:t>
            </a:r>
            <a:r>
              <a:rPr lang="en-US" dirty="0" smtClean="0"/>
              <a:t> something.</a:t>
            </a:r>
          </a:p>
          <a:p>
            <a:pPr>
              <a:lnSpc>
                <a:spcPct val="97000"/>
              </a:lnSpc>
            </a:pPr>
            <a:r>
              <a:rPr lang="en-US" b="1" dirty="0" smtClean="0"/>
              <a:t>Second-generation p values</a:t>
            </a:r>
            <a:r>
              <a:rPr lang="en-US" dirty="0" smtClean="0"/>
              <a:t> appear to be similar to the probabilities of substantial and trivial values, but they can be difficult and misleading to interpret.</a:t>
            </a:r>
          </a:p>
          <a:p>
            <a:pPr>
              <a:lnSpc>
                <a:spcPct val="97000"/>
              </a:lnSpc>
            </a:pPr>
            <a:r>
              <a:rPr lang="en-US" b="1" dirty="0" smtClean="0"/>
              <a:t>Evidential statistics</a:t>
            </a:r>
            <a:r>
              <a:rPr lang="en-US" dirty="0" smtClean="0"/>
              <a:t> is an approach for choosing between two statistical models using the ratio of the likelihoods representing goodness-of-fit.</a:t>
            </a:r>
          </a:p>
          <a:p>
            <a:pPr lvl="1">
              <a:lnSpc>
                <a:spcPct val="97000"/>
              </a:lnSpc>
            </a:pPr>
            <a:r>
              <a:rPr lang="en-US" dirty="0" smtClean="0"/>
              <a:t>That's OK, but mostly you do not need a quantitative approach to choosing between models.</a:t>
            </a:r>
          </a:p>
          <a:p>
            <a:pPr lvl="1">
              <a:lnSpc>
                <a:spcPct val="97000"/>
              </a:lnSpc>
            </a:pPr>
            <a:r>
              <a:rPr lang="en-US" dirty="0" smtClean="0"/>
              <a:t>Advocates of this approach then use a likelihood ratio to choose between two </a:t>
            </a:r>
            <a:r>
              <a:rPr lang="en-US" i="1" dirty="0" smtClean="0"/>
              <a:t>hypotheses</a:t>
            </a:r>
            <a:r>
              <a:rPr lang="en-US" dirty="0" smtClean="0"/>
              <a:t>.</a:t>
            </a:r>
          </a:p>
          <a:p>
            <a:pPr lvl="2">
              <a:lnSpc>
                <a:spcPct val="97000"/>
              </a:lnSpc>
            </a:pPr>
            <a:r>
              <a:rPr lang="en-US" dirty="0" smtClean="0"/>
              <a:t>That's similar to the odds-ratio </a:t>
            </a:r>
            <a:r>
              <a:rPr lang="en-US" dirty="0"/>
              <a:t>approach of clinical </a:t>
            </a:r>
            <a:r>
              <a:rPr lang="en-US" dirty="0" smtClean="0"/>
              <a:t>MBI, but otherwise you gain nothing by comparing the chances of substantial and trivial magnitudes.</a:t>
            </a:r>
          </a:p>
        </p:txBody>
      </p:sp>
    </p:spTree>
    <p:custDataLst>
      <p:tags r:id="rId1"/>
    </p:custDataLst>
    <p:extLst>
      <p:ext uri="{BB962C8B-B14F-4D97-AF65-F5344CB8AC3E}">
        <p14:creationId xmlns:p14="http://schemas.microsoft.com/office/powerpoint/2010/main" val="140184406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12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512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512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512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512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512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512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512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61452" y="11723"/>
            <a:ext cx="13059462" cy="9765813"/>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marL="0" indent="0">
              <a:lnSpc>
                <a:spcPct val="103000"/>
              </a:lnSpc>
              <a:buNone/>
            </a:pPr>
            <a:r>
              <a:rPr lang="en-US" b="1" dirty="0" smtClean="0">
                <a:solidFill>
                  <a:srgbClr val="0000FF"/>
                </a:solidFill>
              </a:rPr>
              <a:t>Summary of Sampling Uncertainty</a:t>
            </a:r>
            <a:endParaRPr lang="en-US" b="1" dirty="0">
              <a:solidFill>
                <a:srgbClr val="0000FF"/>
              </a:solidFill>
            </a:endParaRPr>
          </a:p>
          <a:p>
            <a:pPr>
              <a:lnSpc>
                <a:spcPct val="103000"/>
              </a:lnSpc>
            </a:pPr>
            <a:r>
              <a:rPr lang="en-US" dirty="0" smtClean="0"/>
              <a:t>Estimate the </a:t>
            </a:r>
            <a:r>
              <a:rPr lang="en-US" b="1" dirty="0" smtClean="0"/>
              <a:t>minimum desirable sample size</a:t>
            </a:r>
            <a:r>
              <a:rPr lang="en-US" dirty="0" smtClean="0"/>
              <a:t> for one kind of subject, and try to get a sample </a:t>
            </a:r>
            <a:r>
              <a:rPr lang="en-US" i="1" dirty="0" smtClean="0"/>
              <a:t>at least</a:t>
            </a:r>
            <a:r>
              <a:rPr lang="en-US" dirty="0" smtClean="0"/>
              <a:t> that large.</a:t>
            </a:r>
          </a:p>
          <a:p>
            <a:pPr>
              <a:lnSpc>
                <a:spcPct val="103000"/>
              </a:lnSpc>
            </a:pPr>
            <a:r>
              <a:rPr lang="en-US" smtClean="0"/>
              <a:t>State </a:t>
            </a:r>
            <a:r>
              <a:rPr lang="en-US" dirty="0" smtClean="0"/>
              <a:t>and justify the </a:t>
            </a:r>
            <a:r>
              <a:rPr lang="en-US" b="1" dirty="0" smtClean="0"/>
              <a:t>smallest and other important </a:t>
            </a:r>
            <a:r>
              <a:rPr lang="en-US" b="1" smtClean="0"/>
              <a:t>values</a:t>
            </a:r>
            <a:r>
              <a:rPr lang="en-US" smtClean="0"/>
              <a:t> </a:t>
            </a:r>
            <a:r>
              <a:rPr lang="en-US" smtClean="0"/>
              <a:t>(</a:t>
            </a:r>
            <a:r>
              <a:rPr lang="en-US" dirty="0"/>
              <a:t>moderate, large</a:t>
            </a:r>
            <a:r>
              <a:rPr lang="en-US" smtClean="0"/>
              <a:t>...) </a:t>
            </a:r>
            <a:r>
              <a:rPr lang="en-US" smtClean="0"/>
              <a:t/>
            </a:r>
            <a:br>
              <a:rPr lang="en-US" smtClean="0"/>
            </a:br>
            <a:r>
              <a:rPr lang="en-US" smtClean="0"/>
              <a:t>for each </a:t>
            </a:r>
            <a:r>
              <a:rPr lang="en-US" dirty="0" smtClean="0"/>
              <a:t>effect statistic.</a:t>
            </a:r>
          </a:p>
          <a:p>
            <a:pPr>
              <a:lnSpc>
                <a:spcPct val="103000"/>
              </a:lnSpc>
            </a:pPr>
            <a:r>
              <a:rPr lang="en-US" dirty="0" smtClean="0"/>
              <a:t>If you have several effects with the same </a:t>
            </a:r>
            <a:br>
              <a:rPr lang="en-US" dirty="0" smtClean="0"/>
            </a:br>
            <a:r>
              <a:rPr lang="en-US" dirty="0" smtClean="0"/>
              <a:t>dependent variable, </a:t>
            </a:r>
            <a:r>
              <a:rPr lang="en-US" b="1" dirty="0" smtClean="0"/>
              <a:t>figures</a:t>
            </a:r>
            <a:r>
              <a:rPr lang="en-US" dirty="0" smtClean="0"/>
              <a:t> like these help you </a:t>
            </a:r>
            <a:br>
              <a:rPr lang="en-US" dirty="0" smtClean="0"/>
            </a:br>
            <a:r>
              <a:rPr lang="en-US" dirty="0" smtClean="0"/>
              <a:t>and the reader make the right conclusions. </a:t>
            </a:r>
            <a:r>
              <a:rPr lang="en-US" dirty="0" smtClean="0">
                <a:sym typeface="Symbol" panose="05050102010706020507" pitchFamily="18" charset="2"/>
              </a:rPr>
              <a:t></a:t>
            </a:r>
            <a:endParaRPr lang="en-US" dirty="0" smtClean="0"/>
          </a:p>
          <a:p>
            <a:pPr>
              <a:lnSpc>
                <a:spcPct val="103000"/>
              </a:lnSpc>
            </a:pPr>
            <a:r>
              <a:rPr lang="en-US" dirty="0" smtClean="0"/>
              <a:t>In text and tables, show the numerical observed</a:t>
            </a:r>
            <a:br>
              <a:rPr lang="en-US" dirty="0" smtClean="0"/>
            </a:br>
            <a:r>
              <a:rPr lang="en-US" dirty="0" smtClean="0"/>
              <a:t>effect and confidence limits or confidence interval.</a:t>
            </a:r>
          </a:p>
          <a:p>
            <a:pPr lvl="1">
              <a:lnSpc>
                <a:spcPct val="103000"/>
              </a:lnSpc>
            </a:pPr>
            <a:r>
              <a:rPr lang="en-US" dirty="0"/>
              <a:t>Then show the </a:t>
            </a:r>
            <a:r>
              <a:rPr lang="en-US" b="1" dirty="0"/>
              <a:t>magnitude of the lower and upper CLs</a:t>
            </a:r>
            <a:r>
              <a:rPr lang="en-US" dirty="0"/>
              <a:t/>
            </a:r>
            <a:br>
              <a:rPr lang="en-US" dirty="0"/>
            </a:br>
            <a:r>
              <a:rPr lang="en-US" dirty="0"/>
              <a:t>for effects with adequate precision; e.g., trivial-moderate.</a:t>
            </a:r>
          </a:p>
          <a:p>
            <a:pPr lvl="1">
              <a:lnSpc>
                <a:spcPct val="103000"/>
              </a:lnSpc>
            </a:pPr>
            <a:r>
              <a:rPr lang="en-US" dirty="0" smtClean="0"/>
              <a:t>Or </a:t>
            </a:r>
            <a:r>
              <a:rPr lang="en-US" dirty="0" smtClean="0"/>
              <a:t>show the </a:t>
            </a:r>
            <a:r>
              <a:rPr lang="en-US" b="1" dirty="0" smtClean="0"/>
              <a:t>observed magnitude</a:t>
            </a:r>
            <a:r>
              <a:rPr lang="en-US" dirty="0" smtClean="0"/>
              <a:t>, with </a:t>
            </a:r>
            <a:r>
              <a:rPr lang="en-US" b="1" dirty="0" smtClean="0"/>
              <a:t>probability of substantial and/or trivial</a:t>
            </a:r>
            <a:r>
              <a:rPr lang="en-US" dirty="0" smtClean="0"/>
              <a:t> true effect for those with adequate precision; e.g., </a:t>
            </a:r>
            <a:r>
              <a:rPr lang="en-US" altLang="en-US" dirty="0" smtClean="0">
                <a:solidFill>
                  <a:srgbClr val="000000"/>
                </a:solidFill>
                <a:latin typeface="Arial Narrow" panose="020B0606020202030204" pitchFamily="34" charset="0"/>
              </a:rPr>
              <a:t>moderate </a:t>
            </a:r>
            <a:r>
              <a:rPr lang="en-US" altLang="en-US" dirty="0">
                <a:solidFill>
                  <a:srgbClr val="000000"/>
                </a:solidFill>
                <a:latin typeface="Arial Narrow" panose="020B0606020202030204" pitchFamily="34" charset="0"/>
                <a:sym typeface="Symbol" panose="05050102010706020507" pitchFamily="18" charset="2"/>
              </a:rPr>
              <a:t></a:t>
            </a:r>
            <a:r>
              <a:rPr lang="en-US" altLang="en-US" dirty="0" smtClean="0">
                <a:solidFill>
                  <a:srgbClr val="000000"/>
                </a:solidFill>
                <a:latin typeface="Arial Narrow" panose="020B0606020202030204" pitchFamily="34" charset="0"/>
                <a:sym typeface="Symbol" panose="05050102010706020507" pitchFamily="18" charset="2"/>
              </a:rPr>
              <a:t>****, </a:t>
            </a:r>
            <a:r>
              <a:rPr lang="en-US" altLang="en-US" dirty="0" smtClean="0">
                <a:solidFill>
                  <a:srgbClr val="000000"/>
                </a:solidFill>
                <a:latin typeface="Arial Narrow" panose="020B0606020202030204" pitchFamily="34" charset="0"/>
              </a:rPr>
              <a:t>trivial</a:t>
            </a:r>
            <a:r>
              <a:rPr lang="en-US" altLang="en-US" baseline="30000" dirty="0" smtClean="0">
                <a:solidFill>
                  <a:srgbClr val="000000"/>
                </a:solidFill>
                <a:latin typeface="Arial Narrow" panose="020B0606020202030204" pitchFamily="34" charset="0"/>
              </a:rPr>
              <a:t> 0</a:t>
            </a:r>
            <a:r>
              <a:rPr lang="en-US" altLang="en-US" dirty="0" smtClean="0">
                <a:solidFill>
                  <a:srgbClr val="000000"/>
                </a:solidFill>
                <a:latin typeface="Arial Narrow" panose="020B0606020202030204" pitchFamily="34" charset="0"/>
                <a:sym typeface="Symbol" panose="05050102010706020507" pitchFamily="18" charset="2"/>
              </a:rPr>
              <a:t>*, </a:t>
            </a:r>
            <a:r>
              <a:rPr lang="en-US" altLang="en-US" dirty="0">
                <a:solidFill>
                  <a:srgbClr val="000000"/>
                </a:solidFill>
                <a:latin typeface="Arial Narrow" panose="020B0606020202030204" pitchFamily="34" charset="0"/>
              </a:rPr>
              <a:t>trivial</a:t>
            </a:r>
            <a:r>
              <a:rPr lang="en-US" altLang="en-US" baseline="30000" dirty="0">
                <a:solidFill>
                  <a:srgbClr val="000000"/>
                </a:solidFill>
                <a:latin typeface="Arial Narrow" panose="020B0606020202030204" pitchFamily="34" charset="0"/>
              </a:rPr>
              <a:t> </a:t>
            </a:r>
            <a:r>
              <a:rPr lang="en-US" altLang="en-US" baseline="30000" dirty="0" smtClean="0">
                <a:solidFill>
                  <a:srgbClr val="000000"/>
                </a:solidFill>
                <a:latin typeface="Arial Narrow" panose="020B0606020202030204" pitchFamily="34" charset="0"/>
              </a:rPr>
              <a:t>00</a:t>
            </a:r>
            <a:r>
              <a:rPr lang="en-US" altLang="en-US" dirty="0" smtClean="0">
                <a:solidFill>
                  <a:srgbClr val="000000"/>
                </a:solidFill>
                <a:latin typeface="Arial Narrow" panose="020B0606020202030204" pitchFamily="34" charset="0"/>
              </a:rPr>
              <a:t>, small </a:t>
            </a:r>
            <a:r>
              <a:rPr lang="en-US" altLang="en-US" dirty="0" smtClean="0">
                <a:solidFill>
                  <a:srgbClr val="000000"/>
                </a:solidFill>
                <a:latin typeface="Arial Narrow" panose="020B0606020202030204" pitchFamily="34" charset="0"/>
                <a:sym typeface="Symbol" panose="05050102010706020507" pitchFamily="18" charset="2"/>
              </a:rPr>
              <a:t></a:t>
            </a:r>
            <a:r>
              <a:rPr lang="en-US" altLang="en-US" dirty="0">
                <a:solidFill>
                  <a:srgbClr val="000000"/>
                </a:solidFill>
                <a:latin typeface="Arial Narrow" panose="020B0606020202030204" pitchFamily="34" charset="0"/>
                <a:sym typeface="Symbol" panose="05050102010706020507" pitchFamily="18" charset="2"/>
              </a:rPr>
              <a:t>*</a:t>
            </a:r>
            <a:r>
              <a:rPr lang="en-US" altLang="en-US" baseline="30000" dirty="0" smtClean="0">
                <a:solidFill>
                  <a:srgbClr val="000000"/>
                </a:solidFill>
                <a:latin typeface="Arial Narrow" panose="020B0606020202030204" pitchFamily="34" charset="0"/>
                <a:sym typeface="Symbol" panose="05050102010706020507" pitchFamily="18" charset="2"/>
              </a:rPr>
              <a:t>0</a:t>
            </a:r>
            <a:r>
              <a:rPr lang="en-US" altLang="en-US" dirty="0" smtClean="0">
                <a:solidFill>
                  <a:srgbClr val="000000"/>
                </a:solidFill>
                <a:latin typeface="Arial Narrow" panose="020B0606020202030204" pitchFamily="34" charset="0"/>
                <a:sym typeface="Symbol" panose="05050102010706020507" pitchFamily="18" charset="2"/>
              </a:rPr>
              <a:t>.</a:t>
            </a:r>
          </a:p>
          <a:p>
            <a:pPr lvl="1">
              <a:lnSpc>
                <a:spcPct val="103000"/>
              </a:lnSpc>
            </a:pPr>
            <a:r>
              <a:rPr lang="en-US" altLang="en-US" dirty="0" smtClean="0">
                <a:solidFill>
                  <a:srgbClr val="000000"/>
                </a:solidFill>
                <a:latin typeface="Arial Narrow" panose="020B0606020202030204" pitchFamily="34" charset="0"/>
                <a:sym typeface="Symbol" panose="05050102010706020507" pitchFamily="18" charset="2"/>
              </a:rPr>
              <a:t>Show adequate precision at the 99% level in </a:t>
            </a:r>
            <a:r>
              <a:rPr lang="en-US" altLang="en-US" b="1" dirty="0" smtClean="0">
                <a:solidFill>
                  <a:srgbClr val="000000"/>
                </a:solidFill>
                <a:latin typeface="Arial Narrow" panose="020B0606020202030204" pitchFamily="34" charset="0"/>
                <a:sym typeface="Symbol" panose="05050102010706020507" pitchFamily="18" charset="2"/>
              </a:rPr>
              <a:t>bold</a:t>
            </a:r>
            <a:r>
              <a:rPr lang="en-US" altLang="en-US" dirty="0" smtClean="0">
                <a:solidFill>
                  <a:srgbClr val="000000"/>
                </a:solidFill>
                <a:latin typeface="Arial Narrow" panose="020B0606020202030204" pitchFamily="34" charset="0"/>
                <a:sym typeface="Symbol" panose="05050102010706020507" pitchFamily="18" charset="2"/>
              </a:rPr>
              <a:t>, regardless of the number of effects.</a:t>
            </a:r>
          </a:p>
          <a:p>
            <a:pPr>
              <a:lnSpc>
                <a:spcPct val="103000"/>
              </a:lnSpc>
            </a:pPr>
            <a:r>
              <a:rPr lang="en-US" altLang="en-US" dirty="0" smtClean="0">
                <a:solidFill>
                  <a:srgbClr val="000000"/>
                </a:solidFill>
                <a:latin typeface="Arial Narrow" panose="020B0606020202030204" pitchFamily="34" charset="0"/>
                <a:sym typeface="Symbol" panose="05050102010706020507" pitchFamily="18" charset="2"/>
              </a:rPr>
              <a:t>Do a </a:t>
            </a:r>
            <a:r>
              <a:rPr lang="en-US" altLang="en-US" b="1" dirty="0" smtClean="0">
                <a:solidFill>
                  <a:srgbClr val="000000"/>
                </a:solidFill>
                <a:latin typeface="Arial Narrow" panose="020B0606020202030204" pitchFamily="34" charset="0"/>
                <a:sym typeface="Symbol" panose="05050102010706020507" pitchFamily="18" charset="2"/>
              </a:rPr>
              <a:t>sensitivity analysis</a:t>
            </a:r>
            <a:r>
              <a:rPr lang="en-US" altLang="en-US" dirty="0" smtClean="0">
                <a:solidFill>
                  <a:srgbClr val="000000"/>
                </a:solidFill>
                <a:latin typeface="Arial Narrow" panose="020B0606020202030204" pitchFamily="34" charset="0"/>
                <a:sym typeface="Symbol" panose="05050102010706020507" pitchFamily="18" charset="2"/>
              </a:rPr>
              <a:t>: the effect on the CLs of worst-case violations of assumptions.</a:t>
            </a:r>
          </a:p>
          <a:p>
            <a:pPr>
              <a:lnSpc>
                <a:spcPct val="103000"/>
              </a:lnSpc>
            </a:pPr>
            <a:r>
              <a:rPr lang="en-US" altLang="en-US" dirty="0" smtClean="0">
                <a:solidFill>
                  <a:srgbClr val="000000"/>
                </a:solidFill>
                <a:latin typeface="Arial Narrow" panose="020B0606020202030204" pitchFamily="34" charset="0"/>
                <a:sym typeface="Symbol" panose="05050102010706020507" pitchFamily="18" charset="2"/>
              </a:rPr>
              <a:t>Describe the </a:t>
            </a:r>
            <a:r>
              <a:rPr lang="en-US" altLang="en-US" b="1" dirty="0" smtClean="0">
                <a:solidFill>
                  <a:srgbClr val="000000"/>
                </a:solidFill>
                <a:latin typeface="Arial Narrow" panose="020B0606020202030204" pitchFamily="34" charset="0"/>
                <a:sym typeface="Symbol" panose="05050102010706020507" pitchFamily="18" charset="2"/>
              </a:rPr>
              <a:t>level of evidence </a:t>
            </a:r>
            <a:r>
              <a:rPr lang="en-US" altLang="en-US" dirty="0" smtClean="0">
                <a:solidFill>
                  <a:srgbClr val="000000"/>
                </a:solidFill>
                <a:latin typeface="Arial Narrow" panose="020B0606020202030204" pitchFamily="34" charset="0"/>
                <a:sym typeface="Symbol" panose="05050102010706020507" pitchFamily="18" charset="2"/>
              </a:rPr>
              <a:t>for a magnitude: weak, some, good, very good, strong.</a:t>
            </a:r>
          </a:p>
          <a:p>
            <a:pPr>
              <a:lnSpc>
                <a:spcPct val="103000"/>
              </a:lnSpc>
            </a:pPr>
            <a:r>
              <a:rPr lang="en-US" altLang="en-US" sz="2900" b="1" dirty="0" smtClean="0">
                <a:solidFill>
                  <a:srgbClr val="000000"/>
                </a:solidFill>
                <a:latin typeface="Arial Narrow" panose="020B0606020202030204" pitchFamily="34" charset="0"/>
                <a:sym typeface="Symbol" panose="05050102010706020507" pitchFamily="18" charset="2"/>
              </a:rPr>
              <a:t>Avoid NHST</a:t>
            </a:r>
            <a:r>
              <a:rPr lang="en-US" altLang="en-US" sz="2900" dirty="0" smtClean="0">
                <a:solidFill>
                  <a:srgbClr val="000000"/>
                </a:solidFill>
                <a:latin typeface="Arial Narrow" panose="020B0606020202030204" pitchFamily="34" charset="0"/>
                <a:sym typeface="Symbol" panose="05050102010706020507" pitchFamily="18" charset="2"/>
              </a:rPr>
              <a:t>. If a journal insists on hypothesis testing, explain in your Methods section the equivalence of the above methods with testing substantial and non-substantial hypotheses.</a:t>
            </a:r>
          </a:p>
          <a:p>
            <a:pPr lvl="1">
              <a:lnSpc>
                <a:spcPct val="103000"/>
              </a:lnSpc>
            </a:pPr>
            <a:r>
              <a:rPr lang="en-US" altLang="en-US" dirty="0" smtClean="0"/>
              <a:t>See how in </a:t>
            </a:r>
            <a:r>
              <a:rPr lang="en-AU" dirty="0" smtClean="0">
                <a:hlinkClick r:id="rId3"/>
              </a:rPr>
              <a:t>Magnitude-based Decisions as Hypothesis Tests</a:t>
            </a:r>
            <a:r>
              <a:rPr lang="en-AU" dirty="0" smtClean="0"/>
              <a:t> at sportsci.org/2020.</a:t>
            </a:r>
            <a:endParaRPr lang="en-US" dirty="0" smtClean="0"/>
          </a:p>
          <a:p>
            <a:pPr>
              <a:lnSpc>
                <a:spcPct val="103000"/>
              </a:lnSpc>
            </a:pPr>
            <a:endParaRPr lang="en-US" dirty="0" smtClean="0"/>
          </a:p>
        </p:txBody>
      </p:sp>
      <p:pic>
        <p:nvPicPr>
          <p:cNvPr id="3" name="Picture 2"/>
          <p:cNvPicPr>
            <a:picLocks noChangeAspect="1"/>
          </p:cNvPicPr>
          <p:nvPr/>
        </p:nvPicPr>
        <p:blipFill rotWithShape="1">
          <a:blip r:embed="rId4"/>
          <a:srcRect t="18891"/>
          <a:stretch/>
        </p:blipFill>
        <p:spPr>
          <a:xfrm>
            <a:off x="8288601" y="3911234"/>
            <a:ext cx="4652103" cy="1545822"/>
          </a:xfrm>
          <a:prstGeom prst="rect">
            <a:avLst/>
          </a:prstGeom>
        </p:spPr>
      </p:pic>
      <p:pic>
        <p:nvPicPr>
          <p:cNvPr id="4" name="Picture 3"/>
          <p:cNvPicPr>
            <a:picLocks noChangeAspect="1"/>
          </p:cNvPicPr>
          <p:nvPr/>
        </p:nvPicPr>
        <p:blipFill rotWithShape="1">
          <a:blip r:embed="rId5"/>
          <a:srcRect t="12304" r="45043"/>
          <a:stretch/>
        </p:blipFill>
        <p:spPr>
          <a:xfrm>
            <a:off x="8303164" y="2092756"/>
            <a:ext cx="4613334" cy="1576332"/>
          </a:xfrm>
          <a:prstGeom prst="rect">
            <a:avLst/>
          </a:prstGeom>
        </p:spPr>
      </p:pic>
    </p:spTree>
    <p:custDataLst>
      <p:tags r:id="rId1"/>
    </p:custDataLst>
    <p:extLst>
      <p:ext uri="{BB962C8B-B14F-4D97-AF65-F5344CB8AC3E}">
        <p14:creationId xmlns:p14="http://schemas.microsoft.com/office/powerpoint/2010/main" val="373008524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left)">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left)">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5123">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5123">
                                            <p:txEl>
                                              <p:pRg st="9" end="9"/>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499"/>
                                          </p:stCondLst>
                                        </p:cTn>
                                        <p:tgtEl>
                                          <p:spTgt spid="5123">
                                            <p:txEl>
                                              <p:pRg st="10" end="1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499"/>
                                          </p:stCondLst>
                                        </p:cTn>
                                        <p:tgtEl>
                                          <p:spTgt spid="512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0757" y="38827"/>
            <a:ext cx="13033823" cy="9790973"/>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marL="0" indent="0">
              <a:lnSpc>
                <a:spcPct val="99000"/>
              </a:lnSpc>
              <a:buNone/>
            </a:pPr>
            <a:r>
              <a:rPr lang="en-US" dirty="0"/>
              <a:t>The following two slides introduce two relevant Sportscience spreadsheets.</a:t>
            </a:r>
          </a:p>
          <a:p>
            <a:pPr marL="0" indent="0">
              <a:lnSpc>
                <a:spcPct val="99000"/>
              </a:lnSpc>
              <a:buClr>
                <a:srgbClr val="0000FF"/>
              </a:buClr>
              <a:buNone/>
            </a:pPr>
            <a:r>
              <a:rPr lang="en-US" sz="3000" b="1" dirty="0" smtClean="0">
                <a:solidFill>
                  <a:srgbClr val="0000FF"/>
                </a:solidFill>
              </a:rPr>
              <a:t>Converting </a:t>
            </a:r>
            <a:r>
              <a:rPr lang="en-US" sz="3000" b="1" dirty="0">
                <a:solidFill>
                  <a:srgbClr val="0000FF"/>
                </a:solidFill>
              </a:rPr>
              <a:t>P Values into Magnitude-Based </a:t>
            </a:r>
            <a:r>
              <a:rPr lang="en-US" sz="3000" b="1" dirty="0" smtClean="0">
                <a:solidFill>
                  <a:srgbClr val="0000FF"/>
                </a:solidFill>
              </a:rPr>
              <a:t>Inferences</a:t>
            </a:r>
            <a:endParaRPr lang="en-US" sz="3000" b="1" dirty="0">
              <a:solidFill>
                <a:srgbClr val="0000FF"/>
              </a:solidFill>
            </a:endParaRPr>
          </a:p>
          <a:p>
            <a:pPr marL="355600" indent="-355600">
              <a:lnSpc>
                <a:spcPct val="99000"/>
              </a:lnSpc>
              <a:buClr>
                <a:srgbClr val="0000FF"/>
              </a:buClr>
            </a:pPr>
            <a:r>
              <a:rPr lang="en-US" sz="3000" dirty="0"/>
              <a:t>Statistical significance is on the way out, but the associated classic p values will be around for years to come.</a:t>
            </a:r>
          </a:p>
          <a:p>
            <a:pPr marL="355600" indent="-355600">
              <a:lnSpc>
                <a:spcPct val="99000"/>
              </a:lnSpc>
              <a:buClr>
                <a:srgbClr val="0000FF"/>
              </a:buClr>
            </a:pPr>
            <a:r>
              <a:rPr lang="en-US" sz="3000" dirty="0"/>
              <a:t>The NHST p value alone does not provide enough information about the uncertainty in the true magnitude of the effect.</a:t>
            </a:r>
          </a:p>
          <a:p>
            <a:pPr marL="355600" indent="-355600">
              <a:lnSpc>
                <a:spcPct val="99000"/>
              </a:lnSpc>
              <a:buClr>
                <a:srgbClr val="0000FF"/>
              </a:buClr>
            </a:pPr>
            <a:r>
              <a:rPr lang="en-US" sz="3000" dirty="0"/>
              <a:t>To get the uncertainty expressed as confidence limits or confidence interval, you need also the sample value of the effect.</a:t>
            </a:r>
          </a:p>
          <a:p>
            <a:pPr lvl="1">
              <a:lnSpc>
                <a:spcPct val="99000"/>
              </a:lnSpc>
            </a:pPr>
            <a:r>
              <a:rPr lang="en-US" sz="2800" dirty="0"/>
              <a:t>Put the p value and sample value into the </a:t>
            </a:r>
            <a:r>
              <a:rPr lang="en-US" sz="2800" dirty="0" smtClean="0"/>
              <a:t>spreadsheet</a:t>
            </a:r>
            <a:r>
              <a:rPr lang="en-US" dirty="0"/>
              <a:t> </a:t>
            </a:r>
            <a:r>
              <a:rPr lang="en-US" dirty="0">
                <a:hlinkClick r:id="rId2"/>
              </a:rPr>
              <a:t>Convert p values to MBI</a:t>
            </a:r>
            <a:r>
              <a:rPr lang="en-US" sz="2800" dirty="0" smtClean="0"/>
              <a:t>.</a:t>
            </a:r>
            <a:endParaRPr lang="en-US" sz="2800" dirty="0"/>
          </a:p>
          <a:p>
            <a:pPr marL="355600" indent="-355600">
              <a:lnSpc>
                <a:spcPct val="99000"/>
              </a:lnSpc>
              <a:buClr>
                <a:srgbClr val="0000FF"/>
              </a:buClr>
            </a:pPr>
            <a:r>
              <a:rPr lang="en-US" sz="3000" dirty="0"/>
              <a:t>The upper and lower limits of the confidence interval tell </a:t>
            </a:r>
            <a:r>
              <a:rPr lang="en-US" sz="3000" dirty="0" smtClean="0"/>
              <a:t>you how </a:t>
            </a:r>
            <a:r>
              <a:rPr lang="en-US" sz="3000" dirty="0"/>
              <a:t>big or small the true effect could be, numerically.</a:t>
            </a:r>
          </a:p>
          <a:p>
            <a:pPr marL="355600" indent="-355600">
              <a:lnSpc>
                <a:spcPct val="99000"/>
              </a:lnSpc>
              <a:buClr>
                <a:srgbClr val="0000FF"/>
              </a:buClr>
            </a:pPr>
            <a:r>
              <a:rPr lang="en-US" sz="3000" dirty="0"/>
              <a:t>But are those limits important? To answer that, you need to know the smallest important value of the effect. </a:t>
            </a:r>
          </a:p>
          <a:p>
            <a:pPr marL="723900" lvl="1" indent="-368300">
              <a:lnSpc>
                <a:spcPct val="99000"/>
              </a:lnSpc>
              <a:buClr>
                <a:srgbClr val="FF33CC"/>
              </a:buClr>
            </a:pPr>
            <a:r>
              <a:rPr lang="en-US" sz="2800" dirty="0"/>
              <a:t>You can then see whether the </a:t>
            </a:r>
            <a:r>
              <a:rPr lang="en-US" sz="2800" dirty="0" smtClean="0"/>
              <a:t>confidence </a:t>
            </a:r>
            <a:r>
              <a:rPr lang="en-US" sz="2800" dirty="0"/>
              <a:t>limits are important and thereby decide how important the effect could be.</a:t>
            </a:r>
          </a:p>
          <a:p>
            <a:pPr marL="355600" indent="-355600">
              <a:lnSpc>
                <a:spcPct val="99000"/>
              </a:lnSpc>
              <a:buClr>
                <a:srgbClr val="0000FF"/>
              </a:buClr>
            </a:pPr>
            <a:r>
              <a:rPr lang="en-US" sz="3000" dirty="0"/>
              <a:t>That’s OK for non-clinical effects, but if the effect represents a treatment or strategy that could be beneficial or harmful, you have to be really careful about avoiding harm.</a:t>
            </a:r>
          </a:p>
          <a:p>
            <a:pPr marL="723900" lvl="1" indent="-368300">
              <a:lnSpc>
                <a:spcPct val="99000"/>
              </a:lnSpc>
              <a:buClr>
                <a:srgbClr val="FF33CC"/>
              </a:buClr>
            </a:pPr>
            <a:r>
              <a:rPr lang="en-US" sz="2800" dirty="0"/>
              <a:t>For such clinical effects, it’s better to work out the chances of harm and benefit before you make a decision about using the effect.</a:t>
            </a:r>
          </a:p>
          <a:p>
            <a:pPr marL="355600" indent="-355600">
              <a:lnSpc>
                <a:spcPct val="99000"/>
              </a:lnSpc>
              <a:buClr>
                <a:srgbClr val="0000FF"/>
              </a:buClr>
            </a:pPr>
            <a:r>
              <a:rPr lang="en-US" sz="3000" dirty="0"/>
              <a:t>Even for non-clinical effects, it’s important to know the chances that the effect is substantial (and trivial).</a:t>
            </a:r>
          </a:p>
          <a:p>
            <a:pPr marL="723900" lvl="1" indent="-368300">
              <a:lnSpc>
                <a:spcPct val="99000"/>
              </a:lnSpc>
              <a:buClr>
                <a:srgbClr val="FF33CC"/>
              </a:buClr>
            </a:pPr>
            <a:endParaRPr lang="en-US" sz="2800" dirty="0"/>
          </a:p>
          <a:p>
            <a:pPr marL="355600" indent="-355600">
              <a:lnSpc>
                <a:spcPct val="99000"/>
              </a:lnSpc>
              <a:buClr>
                <a:srgbClr val="0000FF"/>
              </a:buClr>
            </a:pPr>
            <a:endParaRPr lang="en-US" sz="3000" dirty="0"/>
          </a:p>
        </p:txBody>
      </p:sp>
    </p:spTree>
    <p:extLst>
      <p:ext uri="{BB962C8B-B14F-4D97-AF65-F5344CB8AC3E}">
        <p14:creationId xmlns:p14="http://schemas.microsoft.com/office/powerpoint/2010/main" val="375827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300"/>
                                  </p:stCondLst>
                                  <p:childTnLst>
                                    <p:set>
                                      <p:cBhvr>
                                        <p:cTn id="6"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300"/>
                                  </p:stCondLst>
                                  <p:childTnLst>
                                    <p:set>
                                      <p:cBhvr>
                                        <p:cTn id="10" dur="1" fill="hold">
                                          <p:stCondLst>
                                            <p:cond delay="499"/>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300"/>
                                  </p:stCondLst>
                                  <p:childTnLst>
                                    <p:set>
                                      <p:cBhvr>
                                        <p:cTn id="14" dur="1" fill="hold">
                                          <p:stCondLst>
                                            <p:cond delay="499"/>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300"/>
                                  </p:stCondLst>
                                  <p:childTnLst>
                                    <p:set>
                                      <p:cBhvr>
                                        <p:cTn id="18" dur="1" fill="hold">
                                          <p:stCondLst>
                                            <p:cond delay="499"/>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300"/>
                                  </p:stCondLst>
                                  <p:childTnLst>
                                    <p:set>
                                      <p:cBhvr>
                                        <p:cTn id="22" dur="1" fill="hold">
                                          <p:stCondLst>
                                            <p:cond delay="499"/>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300"/>
                                  </p:stCondLst>
                                  <p:childTnLst>
                                    <p:set>
                                      <p:cBhvr>
                                        <p:cTn id="30" dur="1" fill="hold">
                                          <p:stCondLst>
                                            <p:cond delay="499"/>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300"/>
                                  </p:stCondLst>
                                  <p:childTnLst>
                                    <p:set>
                                      <p:cBhvr>
                                        <p:cTn id="34" dur="1" fill="hold">
                                          <p:stCondLst>
                                            <p:cond delay="499"/>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300"/>
                                  </p:stCondLst>
                                  <p:childTnLst>
                                    <p:set>
                                      <p:cBhvr>
                                        <p:cTn id="42" dur="1" fill="hold">
                                          <p:stCondLst>
                                            <p:cond delay="499"/>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300"/>
                                  </p:stCondLst>
                                  <p:childTnLst>
                                    <p:set>
                                      <p:cBhvr>
                                        <p:cTn id="50" dur="1" fill="hold">
                                          <p:stCondLst>
                                            <p:cond delay="499"/>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3"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0757" y="56456"/>
            <a:ext cx="13033823" cy="9774780"/>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marL="355600" indent="-355600">
              <a:lnSpc>
                <a:spcPct val="99000"/>
              </a:lnSpc>
              <a:buClr>
                <a:srgbClr val="0000FF"/>
              </a:buClr>
            </a:pPr>
            <a:r>
              <a:rPr lang="en-US" sz="3000" dirty="0" smtClean="0"/>
              <a:t>The </a:t>
            </a:r>
            <a:r>
              <a:rPr lang="en-US" sz="3000" dirty="0"/>
              <a:t>spreadsheet works out the chances and makes non-clinical and clinical decisions from the p value, the sample value of the effect, and the smallest important effect. </a:t>
            </a:r>
          </a:p>
          <a:p>
            <a:pPr marL="723900" lvl="1" indent="-368300">
              <a:lnSpc>
                <a:spcPct val="99000"/>
              </a:lnSpc>
              <a:buClr>
                <a:srgbClr val="FF33CC"/>
              </a:buClr>
            </a:pPr>
            <a:r>
              <a:rPr lang="en-US" sz="2800" dirty="0"/>
              <a:t>Deciding on the smallest important is not easy. See other resources at Sportscience.</a:t>
            </a:r>
          </a:p>
          <a:p>
            <a:pPr marL="355600" indent="-355600">
              <a:lnSpc>
                <a:spcPct val="99000"/>
              </a:lnSpc>
              <a:buClr>
                <a:srgbClr val="0000FF"/>
              </a:buClr>
            </a:pPr>
            <a:r>
              <a:rPr lang="en-US" sz="3000" dirty="0" smtClean="0"/>
              <a:t>If </a:t>
            </a:r>
            <a:r>
              <a:rPr lang="en-US" sz="3000" dirty="0"/>
              <a:t>there is too much uncertainty, </a:t>
            </a:r>
            <a:r>
              <a:rPr lang="en-US" sz="3000" dirty="0" smtClean="0"/>
              <a:t>the spreadsheet states </a:t>
            </a:r>
            <a:r>
              <a:rPr lang="en-US" sz="3000" dirty="0"/>
              <a:t>that the effect is unclear.</a:t>
            </a:r>
          </a:p>
          <a:p>
            <a:pPr marL="723900" lvl="1" indent="-368300">
              <a:lnSpc>
                <a:spcPct val="99000"/>
              </a:lnSpc>
              <a:buClr>
                <a:srgbClr val="FF33CC"/>
              </a:buClr>
            </a:pPr>
            <a:r>
              <a:rPr lang="en-US" sz="2800" dirty="0"/>
              <a:t>More data or a better analysis are needed to reduce the uncertainty.</a:t>
            </a:r>
          </a:p>
          <a:p>
            <a:pPr marL="0" indent="0">
              <a:lnSpc>
                <a:spcPct val="99000"/>
              </a:lnSpc>
              <a:buClr>
                <a:srgbClr val="0000FF"/>
              </a:buClr>
              <a:buNone/>
            </a:pPr>
            <a:r>
              <a:rPr lang="en-US" sz="3000" b="1" dirty="0" smtClean="0">
                <a:solidFill>
                  <a:srgbClr val="0000FF"/>
                </a:solidFill>
              </a:rPr>
              <a:t>Converting </a:t>
            </a:r>
            <a:r>
              <a:rPr lang="en-US" sz="3000" b="1" dirty="0">
                <a:solidFill>
                  <a:srgbClr val="0000FF"/>
                </a:solidFill>
              </a:rPr>
              <a:t>Confidence Intervals into Magnitude-Based </a:t>
            </a:r>
            <a:r>
              <a:rPr lang="en-US" sz="3000" b="1" dirty="0" smtClean="0">
                <a:solidFill>
                  <a:srgbClr val="0000FF"/>
                </a:solidFill>
              </a:rPr>
              <a:t>Inferences</a:t>
            </a:r>
            <a:endParaRPr lang="en-US" sz="3000" b="1" dirty="0">
              <a:solidFill>
                <a:srgbClr val="0000FF"/>
              </a:solidFill>
            </a:endParaRPr>
          </a:p>
          <a:p>
            <a:pPr marL="355600" indent="-355600">
              <a:lnSpc>
                <a:spcPct val="99000"/>
              </a:lnSpc>
              <a:buClr>
                <a:srgbClr val="0000FF"/>
              </a:buClr>
            </a:pPr>
            <a:r>
              <a:rPr lang="en-US" sz="3000" dirty="0"/>
              <a:t>Some authors no longer provide </a:t>
            </a:r>
            <a:r>
              <a:rPr lang="en-US" sz="3000" dirty="0" smtClean="0"/>
              <a:t>NHST p </a:t>
            </a:r>
            <a:r>
              <a:rPr lang="en-US" sz="3000" dirty="0"/>
              <a:t>values, or they may provide only an unusable p-value inequality: p&gt;0.05.</a:t>
            </a:r>
          </a:p>
          <a:p>
            <a:pPr marL="723900" lvl="1" indent="-368300">
              <a:lnSpc>
                <a:spcPct val="99000"/>
              </a:lnSpc>
              <a:buClr>
                <a:srgbClr val="FF33CC"/>
              </a:buClr>
            </a:pPr>
            <a:r>
              <a:rPr lang="en-US" sz="2800" dirty="0"/>
              <a:t>If they provide p&lt;0.05, you can do MBI approximately by assuming p=0.05.</a:t>
            </a:r>
          </a:p>
          <a:p>
            <a:pPr marL="355600" indent="-355600">
              <a:lnSpc>
                <a:spcPct val="99000"/>
              </a:lnSpc>
              <a:buClr>
                <a:srgbClr val="0000FF"/>
              </a:buClr>
            </a:pPr>
            <a:r>
              <a:rPr lang="en-US" sz="3000" dirty="0"/>
              <a:t>But if they provide confidence intervals or limits, you can do MBI exactly.</a:t>
            </a:r>
          </a:p>
          <a:p>
            <a:pPr marL="355600" indent="-355600">
              <a:lnSpc>
                <a:spcPct val="99000"/>
              </a:lnSpc>
              <a:buClr>
                <a:srgbClr val="0000FF"/>
              </a:buClr>
            </a:pPr>
            <a:r>
              <a:rPr lang="en-US" sz="3000" dirty="0"/>
              <a:t>Once again you need the smallest important value of the effect.</a:t>
            </a:r>
          </a:p>
          <a:p>
            <a:pPr marL="355600" indent="-355600">
              <a:lnSpc>
                <a:spcPct val="99000"/>
              </a:lnSpc>
              <a:buClr>
                <a:srgbClr val="0000FF"/>
              </a:buClr>
            </a:pPr>
            <a:r>
              <a:rPr lang="en-US" sz="3000" dirty="0"/>
              <a:t>You could use the previous spreadsheet, by trying different p values to "home in" on the same confidence limits.</a:t>
            </a:r>
          </a:p>
          <a:p>
            <a:pPr>
              <a:lnSpc>
                <a:spcPct val="99000"/>
              </a:lnSpc>
            </a:pPr>
            <a:r>
              <a:rPr lang="en-US" sz="3000" dirty="0"/>
              <a:t>Or </a:t>
            </a:r>
            <a:r>
              <a:rPr lang="en-US" sz="3000" dirty="0" smtClean="0"/>
              <a:t>the </a:t>
            </a:r>
            <a:r>
              <a:rPr lang="en-US" sz="3000" dirty="0"/>
              <a:t>spreadsheet designed </a:t>
            </a:r>
            <a:r>
              <a:rPr lang="en-US" sz="3000" dirty="0" smtClean="0"/>
              <a:t>to</a:t>
            </a:r>
            <a:r>
              <a:rPr lang="en-US" dirty="0"/>
              <a:t> </a:t>
            </a:r>
            <a:r>
              <a:rPr lang="en-US" dirty="0">
                <a:hlinkClick r:id="rId2"/>
              </a:rPr>
              <a:t>Combine/compare effects</a:t>
            </a:r>
            <a:r>
              <a:rPr lang="en-US" dirty="0"/>
              <a:t> </a:t>
            </a:r>
            <a:r>
              <a:rPr lang="en-US" sz="3000" dirty="0" smtClean="0"/>
              <a:t>can </a:t>
            </a:r>
            <a:r>
              <a:rPr lang="en-US" sz="3000" dirty="0"/>
              <a:t>be used to derive the magnitude-based </a:t>
            </a:r>
            <a:r>
              <a:rPr lang="en-US" sz="3000" dirty="0" smtClean="0"/>
              <a:t>inference </a:t>
            </a:r>
            <a:r>
              <a:rPr lang="en-US" sz="3000" dirty="0"/>
              <a:t>for a single effect.</a:t>
            </a:r>
          </a:p>
          <a:p>
            <a:pPr marL="355600" indent="-355600">
              <a:lnSpc>
                <a:spcPct val="99000"/>
              </a:lnSpc>
              <a:buClr>
                <a:srgbClr val="0000FF"/>
              </a:buClr>
            </a:pPr>
            <a:r>
              <a:rPr lang="en-US" sz="3000" dirty="0"/>
              <a:t>A spreadsheet in this workbook also does a Bayesian analysis with an informative prior.</a:t>
            </a:r>
          </a:p>
          <a:p>
            <a:pPr marL="723900" lvl="1" indent="-368300">
              <a:lnSpc>
                <a:spcPct val="99000"/>
              </a:lnSpc>
              <a:buClr>
                <a:srgbClr val="FF33CC"/>
              </a:buClr>
            </a:pPr>
            <a:r>
              <a:rPr lang="en-US" sz="2700" dirty="0"/>
              <a:t>You have to provide prior information/belief about the effect as a </a:t>
            </a:r>
            <a:r>
              <a:rPr lang="en-US" sz="2700" dirty="0" smtClean="0"/>
              <a:t>value </a:t>
            </a:r>
            <a:r>
              <a:rPr lang="en-US" sz="2700" dirty="0"/>
              <a:t>and </a:t>
            </a:r>
            <a:r>
              <a:rPr lang="en-US" sz="2700" dirty="0" smtClean="0"/>
              <a:t>confidence </a:t>
            </a:r>
            <a:r>
              <a:rPr lang="en-US" sz="2700" dirty="0"/>
              <a:t>limits.</a:t>
            </a:r>
          </a:p>
          <a:p>
            <a:pPr marL="723900" lvl="1" indent="-368300">
              <a:lnSpc>
                <a:spcPct val="99000"/>
              </a:lnSpc>
              <a:buClr>
                <a:srgbClr val="FF33CC"/>
              </a:buClr>
            </a:pPr>
            <a:r>
              <a:rPr lang="en-US" sz="2700" dirty="0"/>
              <a:t>The spreadsheet shows that realistic weakly informative priors produce a posterior </a:t>
            </a:r>
            <a:r>
              <a:rPr lang="en-US" sz="2700" dirty="0" smtClean="0"/>
              <a:t>confidence </a:t>
            </a:r>
            <a:r>
              <a:rPr lang="en-US" sz="2700" dirty="0"/>
              <a:t>interval that is practically the same as the </a:t>
            </a:r>
            <a:r>
              <a:rPr lang="en-US" sz="2700" dirty="0" smtClean="0"/>
              <a:t>original interval, </a:t>
            </a:r>
            <a:r>
              <a:rPr lang="en-US" sz="2700" dirty="0"/>
              <a:t>for effects with the kind of CI you get with the usual small samples in sport research. </a:t>
            </a:r>
          </a:p>
          <a:p>
            <a:pPr lvl="1">
              <a:lnSpc>
                <a:spcPct val="99000"/>
              </a:lnSpc>
            </a:pPr>
            <a:r>
              <a:rPr lang="en-US" sz="2700" dirty="0"/>
              <a:t>Read the article on the </a:t>
            </a:r>
            <a:r>
              <a:rPr lang="en-US" sz="2700" dirty="0">
                <a:hlinkClick r:id="rId3"/>
              </a:rPr>
              <a:t>Bayesian analysis</a:t>
            </a:r>
            <a:r>
              <a:rPr lang="en-US" sz="2700" dirty="0"/>
              <a:t> link for more.</a:t>
            </a:r>
          </a:p>
        </p:txBody>
      </p:sp>
    </p:spTree>
    <p:extLst>
      <p:ext uri="{BB962C8B-B14F-4D97-AF65-F5344CB8AC3E}">
        <p14:creationId xmlns:p14="http://schemas.microsoft.com/office/powerpoint/2010/main" val="2505393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103" y="48075"/>
            <a:ext cx="12961576" cy="9686481"/>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a:lnSpc>
                <a:spcPct val="104000"/>
              </a:lnSpc>
            </a:pPr>
            <a:r>
              <a:rPr lang="en-US" dirty="0" smtClean="0"/>
              <a:t>Sometimes, for logistic or other reasons, you can't avoid a small sample size. </a:t>
            </a:r>
          </a:p>
          <a:p>
            <a:pPr lvl="1">
              <a:lnSpc>
                <a:spcPct val="104000"/>
              </a:lnSpc>
            </a:pPr>
            <a:r>
              <a:rPr lang="en-US" dirty="0" smtClean="0"/>
              <a:t>But you can't increase your sample size, for example, by adding up the numbers of females and males, because you can't assume that the effect is the same for females and males.</a:t>
            </a:r>
          </a:p>
          <a:p>
            <a:pPr lvl="1">
              <a:lnSpc>
                <a:spcPct val="104000"/>
              </a:lnSpc>
            </a:pPr>
            <a:r>
              <a:rPr lang="en-US" dirty="0" smtClean="0"/>
              <a:t>So you need a sample size for adequate precision for the effect in males alone, and the same sample size for the females alone.</a:t>
            </a:r>
          </a:p>
          <a:p>
            <a:pPr lvl="1">
              <a:lnSpc>
                <a:spcPct val="104000"/>
              </a:lnSpc>
            </a:pPr>
            <a:r>
              <a:rPr lang="en-US" dirty="0" smtClean="0"/>
              <a:t>And if you want to </a:t>
            </a:r>
            <a:r>
              <a:rPr lang="en-US" i="1" dirty="0" smtClean="0"/>
              <a:t>compare</a:t>
            </a:r>
            <a:r>
              <a:rPr lang="en-US" dirty="0" smtClean="0"/>
              <a:t> females and males, you need twice as many males and twice as many females! See the </a:t>
            </a:r>
            <a:r>
              <a:rPr lang="en-US" dirty="0" smtClean="0">
                <a:hlinkClick r:id="rId2"/>
              </a:rPr>
              <a:t>resources on sample-size estimation</a:t>
            </a:r>
            <a:r>
              <a:rPr lang="en-US" dirty="0" smtClean="0"/>
              <a:t> at Sportscience for more.</a:t>
            </a:r>
          </a:p>
          <a:p>
            <a:pPr lvl="1">
              <a:lnSpc>
                <a:spcPct val="104000"/>
              </a:lnSpc>
            </a:pPr>
            <a:r>
              <a:rPr lang="en-US" dirty="0" smtClean="0"/>
              <a:t>So, if you have to use a small sample size, use a sample of one kind of subject.</a:t>
            </a:r>
          </a:p>
          <a:p>
            <a:pPr>
              <a:lnSpc>
                <a:spcPct val="104000"/>
              </a:lnSpc>
            </a:pPr>
            <a:r>
              <a:rPr lang="en-US" dirty="0" smtClean="0"/>
              <a:t>It's important to determine the sampling uncertainty in an effect.</a:t>
            </a:r>
          </a:p>
          <a:p>
            <a:pPr lvl="1">
              <a:lnSpc>
                <a:spcPct val="104000"/>
              </a:lnSpc>
            </a:pPr>
            <a:r>
              <a:rPr lang="en-US" dirty="0" smtClean="0"/>
              <a:t>Incredibly, with just one sample, you can quantify the uncertainty in terms of the spread of values you would expect to see if you </a:t>
            </a:r>
            <a:r>
              <a:rPr lang="en-US" i="1" dirty="0" smtClean="0"/>
              <a:t>did</a:t>
            </a:r>
            <a:r>
              <a:rPr lang="en-US" dirty="0" smtClean="0"/>
              <a:t> repeat the study many times.</a:t>
            </a:r>
          </a:p>
          <a:p>
            <a:pPr lvl="1">
              <a:lnSpc>
                <a:spcPct val="104000"/>
              </a:lnSpc>
            </a:pPr>
            <a:r>
              <a:rPr lang="en-US" dirty="0" smtClean="0"/>
              <a:t>Those values would form a probability distribution</a:t>
            </a:r>
            <a:br>
              <a:rPr lang="en-US" dirty="0" smtClean="0"/>
            </a:br>
            <a:r>
              <a:rPr lang="en-US" dirty="0" smtClean="0"/>
              <a:t>called the </a:t>
            </a:r>
            <a:r>
              <a:rPr lang="en-US" b="1" dirty="0" smtClean="0"/>
              <a:t>sampling distribution</a:t>
            </a:r>
            <a:r>
              <a:rPr lang="en-US" dirty="0"/>
              <a:t>.</a:t>
            </a:r>
            <a:r>
              <a:rPr lang="en-US" dirty="0" smtClean="0"/>
              <a:t> </a:t>
            </a:r>
          </a:p>
          <a:p>
            <a:pPr lvl="2">
              <a:lnSpc>
                <a:spcPct val="104000"/>
              </a:lnSpc>
            </a:pPr>
            <a:r>
              <a:rPr lang="en-US" dirty="0"/>
              <a:t>Values similar to the true value would occur more frequently </a:t>
            </a:r>
            <a:br>
              <a:rPr lang="en-US" dirty="0"/>
            </a:br>
            <a:r>
              <a:rPr lang="en-US" dirty="0"/>
              <a:t>than values much smaller or larger than the true value.</a:t>
            </a:r>
          </a:p>
          <a:p>
            <a:pPr lvl="1">
              <a:lnSpc>
                <a:spcPct val="104000"/>
              </a:lnSpc>
            </a:pPr>
            <a:r>
              <a:rPr lang="en-US" dirty="0" smtClean="0"/>
              <a:t>With a large-enough sample size, the sample values have</a:t>
            </a:r>
            <a:br>
              <a:rPr lang="en-US" dirty="0" smtClean="0"/>
            </a:br>
            <a:r>
              <a:rPr lang="en-US" dirty="0" smtClean="0"/>
              <a:t>a bell-shape known as the </a:t>
            </a:r>
            <a:r>
              <a:rPr lang="en-US" b="1" dirty="0" smtClean="0"/>
              <a:t>normal</a:t>
            </a:r>
            <a:r>
              <a:rPr lang="en-US" dirty="0"/>
              <a:t> </a:t>
            </a:r>
            <a:r>
              <a:rPr lang="en-US" dirty="0" smtClean="0"/>
              <a:t>(or </a:t>
            </a:r>
            <a:r>
              <a:rPr lang="en-US" b="1" dirty="0" smtClean="0"/>
              <a:t>Gaussian</a:t>
            </a:r>
            <a:r>
              <a:rPr lang="en-US" dirty="0" smtClean="0"/>
              <a:t>) </a:t>
            </a:r>
            <a:r>
              <a:rPr lang="en-US" b="1" dirty="0" smtClean="0"/>
              <a:t>distribution</a:t>
            </a:r>
            <a:r>
              <a:rPr lang="en-US" dirty="0" smtClean="0"/>
              <a:t>.</a:t>
            </a:r>
            <a:endParaRPr lang="en-AU" dirty="0"/>
          </a:p>
          <a:p>
            <a:pPr lvl="2">
              <a:lnSpc>
                <a:spcPct val="104000"/>
              </a:lnSpc>
            </a:pPr>
            <a:r>
              <a:rPr lang="en-AU" dirty="0" smtClean="0"/>
              <a:t>"</a:t>
            </a:r>
            <a:r>
              <a:rPr lang="en-AU" dirty="0"/>
              <a:t>L</a:t>
            </a:r>
            <a:r>
              <a:rPr lang="en-AU" dirty="0" smtClean="0"/>
              <a:t>arge enough" depends on the statistic and data, </a:t>
            </a:r>
            <a:br>
              <a:rPr lang="en-AU" dirty="0" smtClean="0"/>
            </a:br>
            <a:r>
              <a:rPr lang="en-AU" dirty="0" smtClean="0"/>
              <a:t>but even really small sample sizes are usually large enough.</a:t>
            </a:r>
          </a:p>
          <a:p>
            <a:pPr lvl="2">
              <a:lnSpc>
                <a:spcPct val="104000"/>
              </a:lnSpc>
            </a:pPr>
            <a:r>
              <a:rPr lang="en-AU" dirty="0" smtClean="0"/>
              <a:t>And for mean effects, it's actually a </a:t>
            </a:r>
            <a:r>
              <a:rPr lang="en-AU" b="1" dirty="0" smtClean="0"/>
              <a:t>t distribution</a:t>
            </a:r>
            <a:r>
              <a:rPr lang="en-AU" dirty="0" smtClean="0"/>
              <a:t> </a:t>
            </a:r>
            <a:br>
              <a:rPr lang="en-AU" dirty="0" smtClean="0"/>
            </a:br>
            <a:r>
              <a:rPr lang="en-AU" dirty="0" smtClean="0"/>
              <a:t>(a normal distribution for a finite sample).</a:t>
            </a:r>
          </a:p>
          <a:p>
            <a:pPr marL="744537" lvl="2" indent="0">
              <a:lnSpc>
                <a:spcPct val="104000"/>
              </a:lnSpc>
              <a:buNone/>
            </a:pPr>
            <a:endParaRPr lang="en-US" dirty="0" smtClean="0"/>
          </a:p>
        </p:txBody>
      </p:sp>
      <p:grpSp>
        <p:nvGrpSpPr>
          <p:cNvPr id="9" name="Group 8"/>
          <p:cNvGrpSpPr/>
          <p:nvPr/>
        </p:nvGrpSpPr>
        <p:grpSpPr>
          <a:xfrm>
            <a:off x="8262910" y="5714699"/>
            <a:ext cx="4605786" cy="3618221"/>
            <a:chOff x="1165198" y="2196900"/>
            <a:chExt cx="4605786" cy="3618221"/>
          </a:xfrm>
        </p:grpSpPr>
        <p:sp>
          <p:nvSpPr>
            <p:cNvPr id="10" name="Line 174"/>
            <p:cNvSpPr>
              <a:spLocks noChangeShapeType="1"/>
            </p:cNvSpPr>
            <p:nvPr/>
          </p:nvSpPr>
          <p:spPr bwMode="auto">
            <a:xfrm>
              <a:off x="1165198" y="5317942"/>
              <a:ext cx="4335463" cy="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1" name="Line 183"/>
            <p:cNvSpPr>
              <a:spLocks noChangeShapeType="1"/>
            </p:cNvSpPr>
            <p:nvPr/>
          </p:nvSpPr>
          <p:spPr bwMode="auto">
            <a:xfrm>
              <a:off x="2172864" y="2740543"/>
              <a:ext cx="0" cy="2579795"/>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2" name="Rectangle 238"/>
            <p:cNvSpPr>
              <a:spLocks noChangeArrowheads="1"/>
            </p:cNvSpPr>
            <p:nvPr/>
          </p:nvSpPr>
          <p:spPr bwMode="auto">
            <a:xfrm>
              <a:off x="2210509" y="2196900"/>
              <a:ext cx="2768387" cy="680186"/>
            </a:xfrm>
            <a:prstGeom prst="rect">
              <a:avLst/>
            </a:prstGeom>
            <a:noFill/>
            <a:ln>
              <a:noFill/>
            </a:ln>
            <a:extLst/>
          </p:spPr>
          <p:txBody>
            <a:bodyPr vert="horz" wrap="none" lIns="0" tIns="0" rIns="0" bIns="0" numCol="1" anchor="t" anchorCtr="0" compatLnSpc="1">
              <a:prstTxWarp prst="textNoShape">
                <a:avLst/>
              </a:prstTxWarp>
              <a:spAutoFit/>
            </a:bodyPr>
            <a:lstStyle/>
            <a:p>
              <a:pPr eaLnBrk="0" hangingPunct="0">
                <a:lnSpc>
                  <a:spcPct val="85000"/>
                </a:lnSpc>
              </a:pPr>
              <a:r>
                <a:rPr lang="en-US" altLang="en-US" u="none" dirty="0">
                  <a:solidFill>
                    <a:srgbClr val="000000"/>
                  </a:solidFill>
                  <a:latin typeface="Arial Narrow" panose="020B0606020202030204" pitchFamily="34" charset="0"/>
                </a:rPr>
                <a:t>Proportion (probability)</a:t>
              </a:r>
              <a:br>
                <a:rPr lang="en-US" altLang="en-US" u="none" dirty="0">
                  <a:solidFill>
                    <a:srgbClr val="000000"/>
                  </a:solidFill>
                  <a:latin typeface="Arial Narrow" panose="020B0606020202030204" pitchFamily="34" charset="0"/>
                </a:rPr>
              </a:br>
              <a:r>
                <a:rPr lang="en-US" altLang="en-US" u="none" dirty="0">
                  <a:solidFill>
                    <a:srgbClr val="000000"/>
                  </a:solidFill>
                  <a:latin typeface="Arial Narrow" panose="020B0606020202030204" pitchFamily="34" charset="0"/>
                </a:rPr>
                <a:t> of </a:t>
              </a:r>
              <a:r>
                <a:rPr lang="en-US" altLang="en-US" u="none" dirty="0" smtClean="0">
                  <a:solidFill>
                    <a:srgbClr val="000000"/>
                  </a:solidFill>
                  <a:latin typeface="Arial Narrow" panose="020B0606020202030204" pitchFamily="34" charset="0"/>
                </a:rPr>
                <a:t>sample values</a:t>
              </a:r>
              <a:endParaRPr lang="en-US" altLang="en-US" u="none" dirty="0">
                <a:solidFill>
                  <a:srgbClr val="000000"/>
                </a:solidFill>
                <a:latin typeface="Arial Narrow" panose="020B0606020202030204" pitchFamily="34" charset="0"/>
              </a:endParaRPr>
            </a:p>
          </p:txBody>
        </p:sp>
        <p:sp>
          <p:nvSpPr>
            <p:cNvPr id="13" name="Rectangle 238"/>
            <p:cNvSpPr>
              <a:spLocks noChangeArrowheads="1"/>
            </p:cNvSpPr>
            <p:nvPr/>
          </p:nvSpPr>
          <p:spPr bwMode="auto">
            <a:xfrm>
              <a:off x="4113479" y="5415011"/>
              <a:ext cx="16575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Sample value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17" name="Group 16"/>
          <p:cNvGrpSpPr/>
          <p:nvPr/>
        </p:nvGrpSpPr>
        <p:grpSpPr>
          <a:xfrm>
            <a:off x="8262910" y="6404727"/>
            <a:ext cx="4721336" cy="3156785"/>
            <a:chOff x="1165198" y="2886928"/>
            <a:chExt cx="4721336" cy="3156785"/>
          </a:xfrm>
        </p:grpSpPr>
        <p:grpSp>
          <p:nvGrpSpPr>
            <p:cNvPr id="18" name="Group 17"/>
            <p:cNvGrpSpPr/>
            <p:nvPr/>
          </p:nvGrpSpPr>
          <p:grpSpPr>
            <a:xfrm>
              <a:off x="2643894" y="3099165"/>
              <a:ext cx="3242640" cy="2944548"/>
              <a:chOff x="2643894" y="3099165"/>
              <a:chExt cx="3242640" cy="2944548"/>
            </a:xfrm>
          </p:grpSpPr>
          <p:sp>
            <p:nvSpPr>
              <p:cNvPr id="20" name="Rectangle 179"/>
              <p:cNvSpPr>
                <a:spLocks noChangeArrowheads="1"/>
              </p:cNvSpPr>
              <p:nvPr/>
            </p:nvSpPr>
            <p:spPr bwMode="auto">
              <a:xfrm>
                <a:off x="2643894" y="5643603"/>
                <a:ext cx="12759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true value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21" name="Straight Arrow Connector 20"/>
              <p:cNvCxnSpPr/>
              <p:nvPr/>
            </p:nvCxnSpPr>
            <p:spPr bwMode="auto">
              <a:xfrm flipV="1">
                <a:off x="3255935" y="5411201"/>
                <a:ext cx="0" cy="27791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Rectangle 233"/>
              <p:cNvSpPr>
                <a:spLocks noChangeArrowheads="1"/>
              </p:cNvSpPr>
              <p:nvPr/>
            </p:nvSpPr>
            <p:spPr bwMode="auto">
              <a:xfrm>
                <a:off x="4230631" y="3099165"/>
                <a:ext cx="1655903" cy="1360372"/>
              </a:xfrm>
              <a:prstGeom prst="rect">
                <a:avLst/>
              </a:prstGeom>
              <a:noFill/>
              <a:ln>
                <a:noFill/>
              </a:ln>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85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sampling</a:t>
                </a:r>
                <a:r>
                  <a:rPr kumimoji="0" lang="en-US" altLang="en-US" sz="2600" b="0" i="0" u="none" strike="noStrike" cap="none" normalizeH="0" dirty="0" smtClean="0">
                    <a:ln>
                      <a:noFill/>
                    </a:ln>
                    <a:solidFill>
                      <a:srgbClr val="000000"/>
                    </a:solidFill>
                    <a:effectLst/>
                    <a:latin typeface="Arial Narrow" panose="020B0606020202030204" pitchFamily="34" charset="0"/>
                  </a:rPr>
                  <a:t> </a:t>
                </a:r>
                <a:br>
                  <a:rPr kumimoji="0" lang="en-US" altLang="en-US" sz="2600" b="0" i="0" u="none" strike="noStrike" cap="none" normalizeH="0" dirty="0" smtClean="0">
                    <a:ln>
                      <a:noFill/>
                    </a:ln>
                    <a:solidFill>
                      <a:srgbClr val="000000"/>
                    </a:solidFill>
                    <a:effectLst/>
                    <a:latin typeface="Arial Narrow" panose="020B0606020202030204" pitchFamily="34" charset="0"/>
                  </a:rPr>
                </a:br>
                <a:r>
                  <a:rPr kumimoji="0" lang="en-US" altLang="en-US" sz="2600" b="0" i="0" u="none" strike="noStrike" cap="none" normalizeH="0" dirty="0" smtClean="0">
                    <a:ln>
                      <a:noFill/>
                    </a:ln>
                    <a:solidFill>
                      <a:srgbClr val="000000"/>
                    </a:solidFill>
                    <a:effectLst/>
                    <a:latin typeface="Arial Narrow" panose="020B0606020202030204" pitchFamily="34" charset="0"/>
                  </a:rPr>
                  <a:t>distribution</a:t>
                </a:r>
                <a:br>
                  <a:rPr kumimoji="0" lang="en-US" altLang="en-US" sz="2600" b="0" i="0" u="none" strike="noStrike" cap="none" normalizeH="0" dirty="0" smtClean="0">
                    <a:ln>
                      <a:noFill/>
                    </a:ln>
                    <a:solidFill>
                      <a:srgbClr val="000000"/>
                    </a:solidFill>
                    <a:effectLst/>
                    <a:latin typeface="Arial Narrow" panose="020B0606020202030204" pitchFamily="34" charset="0"/>
                  </a:rPr>
                </a:br>
                <a:r>
                  <a:rPr kumimoji="0" lang="en-US" altLang="en-US" sz="2600" b="0" i="0" u="none" strike="noStrike" cap="none" normalizeH="0" dirty="0" smtClean="0">
                    <a:ln>
                      <a:noFill/>
                    </a:ln>
                    <a:solidFill>
                      <a:srgbClr val="000000"/>
                    </a:solidFill>
                    <a:effectLst/>
                    <a:latin typeface="Arial Narrow" panose="020B0606020202030204" pitchFamily="34" charset="0"/>
                  </a:rPr>
                  <a:t>centered on </a:t>
                </a:r>
                <a:br>
                  <a:rPr kumimoji="0" lang="en-US" altLang="en-US" sz="2600" b="0" i="0" u="none" strike="noStrike" cap="none" normalizeH="0" dirty="0" smtClean="0">
                    <a:ln>
                      <a:noFill/>
                    </a:ln>
                    <a:solidFill>
                      <a:srgbClr val="000000"/>
                    </a:solidFill>
                    <a:effectLst/>
                    <a:latin typeface="Arial Narrow" panose="020B0606020202030204" pitchFamily="34" charset="0"/>
                  </a:rPr>
                </a:br>
                <a:r>
                  <a:rPr kumimoji="0" lang="en-US" altLang="en-US" sz="2600" b="0" i="0" u="none" strike="noStrike" cap="none" normalizeH="0" dirty="0" smtClean="0">
                    <a:ln>
                      <a:noFill/>
                    </a:ln>
                    <a:solidFill>
                      <a:srgbClr val="000000"/>
                    </a:solidFill>
                    <a:effectLst/>
                    <a:latin typeface="Arial Narrow" panose="020B0606020202030204" pitchFamily="34" charset="0"/>
                  </a:rPr>
                  <a:t>the</a:t>
                </a:r>
                <a:r>
                  <a:rPr lang="en-US" altLang="en-US" u="none" dirty="0">
                    <a:solidFill>
                      <a:srgbClr val="000000"/>
                    </a:solidFill>
                    <a:latin typeface="Arial Narrow" panose="020B0606020202030204" pitchFamily="34" charset="0"/>
                  </a:rPr>
                  <a:t> </a:t>
                </a:r>
                <a:r>
                  <a:rPr kumimoji="0" lang="en-US" altLang="en-US" sz="2600" b="0" i="0" u="none" strike="noStrike" cap="none" normalizeH="0" dirty="0" smtClean="0">
                    <a:ln>
                      <a:noFill/>
                    </a:ln>
                    <a:solidFill>
                      <a:srgbClr val="000000"/>
                    </a:solidFill>
                    <a:effectLst/>
                    <a:latin typeface="Arial Narrow" panose="020B0606020202030204" pitchFamily="34" charset="0"/>
                  </a:rPr>
                  <a:t>true value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23" name="Straight Arrow Connector 22"/>
              <p:cNvCxnSpPr/>
              <p:nvPr/>
            </p:nvCxnSpPr>
            <p:spPr bwMode="auto">
              <a:xfrm flipH="1">
                <a:off x="3759033" y="3440845"/>
                <a:ext cx="366153" cy="22093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9" name="Freeform 170"/>
            <p:cNvSpPr>
              <a:spLocks/>
            </p:cNvSpPr>
            <p:nvPr/>
          </p:nvSpPr>
          <p:spPr bwMode="auto">
            <a:xfrm>
              <a:off x="1165198" y="2886928"/>
              <a:ext cx="4325938" cy="2416175"/>
            </a:xfrm>
            <a:custGeom>
              <a:avLst/>
              <a:gdLst>
                <a:gd name="T0" fmla="*/ 0 w 2725"/>
                <a:gd name="T1" fmla="*/ 1522 h 1522"/>
                <a:gd name="T2" fmla="*/ 474 w 2725"/>
                <a:gd name="T3" fmla="*/ 1499 h 1522"/>
                <a:gd name="T4" fmla="*/ 677 w 2725"/>
                <a:gd name="T5" fmla="*/ 1389 h 1522"/>
                <a:gd name="T6" fmla="*/ 833 w 2725"/>
                <a:gd name="T7" fmla="*/ 1123 h 1522"/>
                <a:gd name="T8" fmla="*/ 1056 w 2725"/>
                <a:gd name="T9" fmla="*/ 541 h 1522"/>
                <a:gd name="T10" fmla="*/ 1216 w 2725"/>
                <a:gd name="T11" fmla="*/ 89 h 1522"/>
                <a:gd name="T12" fmla="*/ 1317 w 2725"/>
                <a:gd name="T13" fmla="*/ 4 h 1522"/>
                <a:gd name="T14" fmla="*/ 1427 w 2725"/>
                <a:gd name="T15" fmla="*/ 89 h 1522"/>
                <a:gd name="T16" fmla="*/ 1606 w 2725"/>
                <a:gd name="T17" fmla="*/ 512 h 1522"/>
                <a:gd name="T18" fmla="*/ 1873 w 2725"/>
                <a:gd name="T19" fmla="*/ 1170 h 1522"/>
                <a:gd name="T20" fmla="*/ 2037 w 2725"/>
                <a:gd name="T21" fmla="*/ 1405 h 1522"/>
                <a:gd name="T22" fmla="*/ 2255 w 2725"/>
                <a:gd name="T23" fmla="*/ 1499 h 1522"/>
                <a:gd name="T24" fmla="*/ 2725 w 2725"/>
                <a:gd name="T25" fmla="*/ 1519 h 1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25" h="1522">
                  <a:moveTo>
                    <a:pt x="0" y="1522"/>
                  </a:moveTo>
                  <a:cubicBezTo>
                    <a:pt x="79" y="1520"/>
                    <a:pt x="361" y="1521"/>
                    <a:pt x="474" y="1499"/>
                  </a:cubicBezTo>
                  <a:cubicBezTo>
                    <a:pt x="587" y="1477"/>
                    <a:pt x="617" y="1452"/>
                    <a:pt x="677" y="1389"/>
                  </a:cubicBezTo>
                  <a:cubicBezTo>
                    <a:pt x="737" y="1327"/>
                    <a:pt x="771" y="1264"/>
                    <a:pt x="833" y="1123"/>
                  </a:cubicBezTo>
                  <a:cubicBezTo>
                    <a:pt x="896" y="982"/>
                    <a:pt x="992" y="713"/>
                    <a:pt x="1056" y="541"/>
                  </a:cubicBezTo>
                  <a:cubicBezTo>
                    <a:pt x="1120" y="369"/>
                    <a:pt x="1173" y="178"/>
                    <a:pt x="1216" y="89"/>
                  </a:cubicBezTo>
                  <a:cubicBezTo>
                    <a:pt x="1259" y="0"/>
                    <a:pt x="1301" y="4"/>
                    <a:pt x="1317" y="4"/>
                  </a:cubicBezTo>
                  <a:cubicBezTo>
                    <a:pt x="1332" y="4"/>
                    <a:pt x="1379" y="4"/>
                    <a:pt x="1427" y="89"/>
                  </a:cubicBezTo>
                  <a:cubicBezTo>
                    <a:pt x="1475" y="174"/>
                    <a:pt x="1533" y="332"/>
                    <a:pt x="1606" y="512"/>
                  </a:cubicBezTo>
                  <a:cubicBezTo>
                    <a:pt x="1681" y="692"/>
                    <a:pt x="1801" y="1021"/>
                    <a:pt x="1873" y="1170"/>
                  </a:cubicBezTo>
                  <a:cubicBezTo>
                    <a:pt x="1944" y="1319"/>
                    <a:pt x="1972" y="1350"/>
                    <a:pt x="2037" y="1405"/>
                  </a:cubicBezTo>
                  <a:cubicBezTo>
                    <a:pt x="2100" y="1460"/>
                    <a:pt x="2141" y="1481"/>
                    <a:pt x="2255" y="1499"/>
                  </a:cubicBezTo>
                  <a:cubicBezTo>
                    <a:pt x="2370" y="1518"/>
                    <a:pt x="2559" y="1514"/>
                    <a:pt x="2725" y="1519"/>
                  </a:cubicBezTo>
                </a:path>
              </a:pathLst>
            </a:custGeom>
            <a:noFill/>
            <a:ln w="19050" cap="flat">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3365152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left)">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up)">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499"/>
                                          </p:stCondLst>
                                        </p:cTn>
                                        <p:tgtEl>
                                          <p:spTgt spid="3">
                                            <p:txEl>
                                              <p:pRg st="10" end="1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499"/>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103" y="48075"/>
            <a:ext cx="12961576" cy="9729461"/>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a:lnSpc>
                <a:spcPct val="104000"/>
              </a:lnSpc>
            </a:pPr>
            <a:r>
              <a:rPr lang="en-US" dirty="0" smtClean="0"/>
              <a:t>Note that the original data are </a:t>
            </a:r>
            <a:r>
              <a:rPr lang="en-US" i="1" dirty="0" smtClean="0"/>
              <a:t>never</a:t>
            </a:r>
            <a:r>
              <a:rPr lang="en-US" dirty="0" smtClean="0"/>
              <a:t> normally distributed, but an effect statistic is </a:t>
            </a:r>
            <a:r>
              <a:rPr lang="en-US" i="1" dirty="0" smtClean="0"/>
              <a:t>almost always </a:t>
            </a:r>
            <a:r>
              <a:rPr lang="en-US" dirty="0" smtClean="0"/>
              <a:t>practically</a:t>
            </a:r>
            <a:r>
              <a:rPr lang="en-US" i="1" dirty="0" smtClean="0"/>
              <a:t> </a:t>
            </a:r>
            <a:r>
              <a:rPr lang="en-US" dirty="0" smtClean="0"/>
              <a:t>normally distributed, thanks to the Central Limit Theorem. Amazing!</a:t>
            </a:r>
          </a:p>
          <a:p>
            <a:pPr lvl="1">
              <a:lnSpc>
                <a:spcPct val="104000"/>
              </a:lnSpc>
            </a:pPr>
            <a:r>
              <a:rPr lang="en-US" dirty="0" smtClean="0"/>
              <a:t>Some researchers waste their time by testing for normality of the original data, then needlessly using so-called </a:t>
            </a:r>
            <a:r>
              <a:rPr lang="en-US" i="1" dirty="0" smtClean="0"/>
              <a:t>non-parametric analyses</a:t>
            </a:r>
            <a:r>
              <a:rPr lang="en-US" dirty="0" smtClean="0"/>
              <a:t> when they think the data are non-normal.</a:t>
            </a:r>
          </a:p>
          <a:p>
            <a:pPr lvl="1">
              <a:lnSpc>
                <a:spcPct val="104000"/>
              </a:lnSpc>
            </a:pPr>
            <a:r>
              <a:rPr lang="en-US" dirty="0" smtClean="0"/>
              <a:t>A sample variance (SD</a:t>
            </a:r>
            <a:r>
              <a:rPr lang="en-US" baseline="30000" dirty="0" smtClean="0"/>
              <a:t>2</a:t>
            </a:r>
            <a:r>
              <a:rPr lang="en-US" dirty="0" smtClean="0"/>
              <a:t>) has a chi-squared distribution, but this is normal for large samples. </a:t>
            </a:r>
          </a:p>
          <a:p>
            <a:pPr>
              <a:lnSpc>
                <a:spcPct val="104000"/>
              </a:lnSpc>
            </a:pPr>
            <a:r>
              <a:rPr lang="en-US" dirty="0" smtClean="0"/>
              <a:t>The normal distribution always has the same bell shape; only the spread differs. </a:t>
            </a:r>
          </a:p>
          <a:p>
            <a:pPr>
              <a:lnSpc>
                <a:spcPct val="104000"/>
              </a:lnSpc>
            </a:pPr>
            <a:r>
              <a:rPr lang="en-US" dirty="0" smtClean="0"/>
              <a:t>The spread of the distribution, and therefore the sampling uncertainty, can be summarized </a:t>
            </a:r>
            <a:r>
              <a:rPr lang="en-US" dirty="0"/>
              <a:t>with </a:t>
            </a:r>
            <a:r>
              <a:rPr lang="en-US" dirty="0" smtClean="0"/>
              <a:t>a </a:t>
            </a:r>
            <a:r>
              <a:rPr lang="en-US" b="1" dirty="0"/>
              <a:t>standard error</a:t>
            </a:r>
            <a:r>
              <a:rPr lang="en-US" dirty="0"/>
              <a:t> (SE) or a </a:t>
            </a:r>
            <a:r>
              <a:rPr lang="en-US" b="1" dirty="0"/>
              <a:t>confidence</a:t>
            </a:r>
            <a:r>
              <a:rPr lang="en-US" dirty="0"/>
              <a:t> </a:t>
            </a:r>
            <a:r>
              <a:rPr lang="en-US" dirty="0" smtClean="0"/>
              <a:t>(or </a:t>
            </a:r>
            <a:r>
              <a:rPr lang="en-US" b="1" dirty="0" smtClean="0"/>
              <a:t>compatibility</a:t>
            </a:r>
            <a:r>
              <a:rPr lang="en-US" dirty="0"/>
              <a:t>) </a:t>
            </a:r>
            <a:r>
              <a:rPr lang="en-US" b="1" dirty="0"/>
              <a:t>interval</a:t>
            </a:r>
            <a:r>
              <a:rPr lang="en-US" dirty="0"/>
              <a:t> (CI).</a:t>
            </a:r>
          </a:p>
          <a:p>
            <a:pPr marL="0" indent="0">
              <a:lnSpc>
                <a:spcPct val="104000"/>
              </a:lnSpc>
              <a:buNone/>
            </a:pPr>
            <a:r>
              <a:rPr lang="en-US" b="1" dirty="0" smtClean="0">
                <a:solidFill>
                  <a:srgbClr val="0000FF"/>
                </a:solidFill>
              </a:rPr>
              <a:t>The </a:t>
            </a:r>
            <a:r>
              <a:rPr lang="en-US" b="1" dirty="0">
                <a:solidFill>
                  <a:srgbClr val="0000FF"/>
                </a:solidFill>
              </a:rPr>
              <a:t>Standard </a:t>
            </a:r>
            <a:r>
              <a:rPr lang="en-US" b="1" dirty="0" smtClean="0">
                <a:solidFill>
                  <a:srgbClr val="0000FF"/>
                </a:solidFill>
              </a:rPr>
              <a:t>Error</a:t>
            </a:r>
            <a:endParaRPr lang="en-US" b="1" dirty="0">
              <a:solidFill>
                <a:srgbClr val="0000FF"/>
              </a:solidFill>
            </a:endParaRPr>
          </a:p>
          <a:p>
            <a:pPr>
              <a:lnSpc>
                <a:spcPct val="104000"/>
              </a:lnSpc>
            </a:pPr>
            <a:r>
              <a:rPr lang="en-AU" dirty="0" smtClean="0"/>
              <a:t>The </a:t>
            </a:r>
            <a:r>
              <a:rPr lang="en-AU" dirty="0"/>
              <a:t>SE is the standard deviation you would expect to get if you repeated your study many times (with </a:t>
            </a:r>
            <a:r>
              <a:rPr lang="en-AU" dirty="0" smtClean="0"/>
              <a:t>samples </a:t>
            </a:r>
            <a:r>
              <a:rPr lang="en-AU" dirty="0"/>
              <a:t>of the same </a:t>
            </a:r>
            <a:r>
              <a:rPr lang="en-AU" dirty="0" smtClean="0"/>
              <a:t>size, using the same sampling method and analysis), </a:t>
            </a:r>
            <a:r>
              <a:rPr lang="en-AU" dirty="0"/>
              <a:t>and calculated the standard deviation of all the sample values of the effect.</a:t>
            </a:r>
          </a:p>
          <a:p>
            <a:pPr lvl="1">
              <a:lnSpc>
                <a:spcPct val="104000"/>
              </a:lnSpc>
            </a:pPr>
            <a:r>
              <a:rPr lang="en-AU" dirty="0"/>
              <a:t>As such, the SE </a:t>
            </a:r>
            <a:r>
              <a:rPr lang="en-AU" dirty="0" smtClean="0"/>
              <a:t>represents expected</a:t>
            </a:r>
            <a:r>
              <a:rPr lang="en-AU" b="1" dirty="0" smtClean="0"/>
              <a:t> </a:t>
            </a:r>
            <a:r>
              <a:rPr lang="en-AU" b="1" dirty="0"/>
              <a:t>typical variation</a:t>
            </a:r>
            <a:r>
              <a:rPr lang="en-AU" dirty="0"/>
              <a:t> in the statistic from sample to sample.</a:t>
            </a:r>
          </a:p>
          <a:p>
            <a:pPr>
              <a:lnSpc>
                <a:spcPct val="104000"/>
              </a:lnSpc>
            </a:pPr>
            <a:r>
              <a:rPr lang="en-AU" dirty="0" smtClean="0"/>
              <a:t>The </a:t>
            </a:r>
            <a:r>
              <a:rPr lang="en-AU" dirty="0"/>
              <a:t>simplest SE is the SE of the simplest statistic, the mean.</a:t>
            </a:r>
          </a:p>
          <a:p>
            <a:pPr lvl="1">
              <a:lnSpc>
                <a:spcPct val="104000"/>
              </a:lnSpc>
            </a:pPr>
            <a:r>
              <a:rPr lang="en-AU" dirty="0"/>
              <a:t>SE = SD/</a:t>
            </a:r>
            <a:r>
              <a:rPr lang="en-AU" dirty="0">
                <a:sym typeface="Symbol" panose="05050102010706020507" pitchFamily="18" charset="2"/>
              </a:rPr>
              <a:t>n, where SD is the SD of individual values in the sample, and n is the sample size.</a:t>
            </a:r>
          </a:p>
          <a:p>
            <a:pPr lvl="1">
              <a:lnSpc>
                <a:spcPct val="104000"/>
              </a:lnSpc>
            </a:pPr>
            <a:r>
              <a:rPr lang="en-AU" dirty="0">
                <a:sym typeface="Symbol" panose="05050102010706020507" pitchFamily="18" charset="2"/>
              </a:rPr>
              <a:t>If the statistic is a mean change (e.g., </a:t>
            </a:r>
            <a:r>
              <a:rPr lang="en-AU" dirty="0" smtClean="0">
                <a:sym typeface="Symbol" panose="05050102010706020507" pitchFamily="18" charset="2"/>
              </a:rPr>
              <a:t>in performance </a:t>
            </a:r>
            <a:r>
              <a:rPr lang="en-AU" dirty="0">
                <a:sym typeface="Symbol" panose="05050102010706020507" pitchFamily="18" charset="2"/>
              </a:rPr>
              <a:t>resulting from training a sample of n athletes), the SD in this formula is simply the SD of the individual change </a:t>
            </a:r>
            <a:r>
              <a:rPr lang="en-AU" dirty="0" smtClean="0">
                <a:sym typeface="Symbol" panose="05050102010706020507" pitchFamily="18" charset="2"/>
              </a:rPr>
              <a:t>scores.</a:t>
            </a:r>
          </a:p>
          <a:p>
            <a:pPr lvl="1">
              <a:lnSpc>
                <a:spcPct val="104000"/>
              </a:lnSpc>
            </a:pPr>
            <a:r>
              <a:rPr lang="en-AU" dirty="0">
                <a:sym typeface="Symbol" panose="05050102010706020507" pitchFamily="18" charset="2"/>
              </a:rPr>
              <a:t>If the statistic is a difference in means</a:t>
            </a:r>
            <a:r>
              <a:rPr lang="en-AU" dirty="0"/>
              <a:t> between two groups of individuals (e.g., the difference in the means of females and males, or the difference in </a:t>
            </a:r>
            <a:r>
              <a:rPr lang="en-AU" dirty="0" smtClean="0"/>
              <a:t>mean </a:t>
            </a:r>
            <a:r>
              <a:rPr lang="en-AU" dirty="0"/>
              <a:t>changes in an experimental and control group), the </a:t>
            </a:r>
            <a:r>
              <a:rPr lang="en-AU" dirty="0" smtClean="0"/>
              <a:t>formula for the SE </a:t>
            </a:r>
            <a:r>
              <a:rPr lang="en-AU" dirty="0"/>
              <a:t>involves </a:t>
            </a:r>
            <a:r>
              <a:rPr lang="en-AU" dirty="0" smtClean="0"/>
              <a:t>the SDs </a:t>
            </a:r>
            <a:r>
              <a:rPr lang="en-AU" dirty="0"/>
              <a:t>and </a:t>
            </a:r>
            <a:r>
              <a:rPr lang="en-AU" dirty="0" smtClean="0"/>
              <a:t>sample sizes of each group.</a:t>
            </a:r>
          </a:p>
          <a:p>
            <a:pPr marL="0" indent="0">
              <a:lnSpc>
                <a:spcPct val="104000"/>
              </a:lnSpc>
              <a:buNone/>
            </a:pPr>
            <a:endParaRPr lang="en-AU" dirty="0"/>
          </a:p>
        </p:txBody>
      </p:sp>
    </p:spTree>
    <p:extLst>
      <p:ext uri="{BB962C8B-B14F-4D97-AF65-F5344CB8AC3E}">
        <p14:creationId xmlns:p14="http://schemas.microsoft.com/office/powerpoint/2010/main" val="316292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939" y="27990"/>
            <a:ext cx="13023986" cy="9144585"/>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a:lnSpc>
                <a:spcPct val="107000"/>
              </a:lnSpc>
            </a:pPr>
            <a:r>
              <a:rPr lang="en-AU" dirty="0" smtClean="0"/>
              <a:t>With a normal distribution, the true value </a:t>
            </a:r>
            <a:r>
              <a:rPr lang="en-AU" dirty="0"/>
              <a:t>± </a:t>
            </a:r>
            <a:r>
              <a:rPr lang="en-AU" dirty="0" smtClean="0"/>
              <a:t>1SD </a:t>
            </a:r>
            <a:r>
              <a:rPr lang="en-AU" dirty="0"/>
              <a:t>contains </a:t>
            </a:r>
            <a:r>
              <a:rPr lang="en-AU" dirty="0" smtClean="0"/>
              <a:t>~two-thirds </a:t>
            </a:r>
            <a:r>
              <a:rPr lang="en-AU" dirty="0"/>
              <a:t>(68%) of </a:t>
            </a:r>
            <a:r>
              <a:rPr lang="en-AU" dirty="0" smtClean="0"/>
              <a:t>the data.</a:t>
            </a:r>
          </a:p>
          <a:p>
            <a:pPr lvl="1">
              <a:lnSpc>
                <a:spcPct val="107000"/>
              </a:lnSpc>
            </a:pPr>
            <a:r>
              <a:rPr lang="en-AU" dirty="0" smtClean="0"/>
              <a:t>So, the true value of the statistic ± the sample SE contains 68% of sample-statistic values:</a:t>
            </a:r>
          </a:p>
          <a:p>
            <a:pPr lvl="1">
              <a:lnSpc>
                <a:spcPct val="107000"/>
              </a:lnSpc>
            </a:pPr>
            <a:endParaRPr lang="en-AU" dirty="0" smtClean="0"/>
          </a:p>
          <a:p>
            <a:pPr lvl="1">
              <a:lnSpc>
                <a:spcPct val="107000"/>
              </a:lnSpc>
            </a:pPr>
            <a:endParaRPr lang="en-AU" sz="3200" dirty="0" smtClean="0"/>
          </a:p>
          <a:p>
            <a:pPr lvl="1">
              <a:lnSpc>
                <a:spcPct val="107000"/>
              </a:lnSpc>
            </a:pPr>
            <a:endParaRPr lang="en-AU" sz="3200" dirty="0"/>
          </a:p>
          <a:p>
            <a:pPr lvl="1">
              <a:lnSpc>
                <a:spcPct val="107000"/>
              </a:lnSpc>
            </a:pPr>
            <a:endParaRPr lang="en-AU" dirty="0" smtClean="0"/>
          </a:p>
          <a:p>
            <a:pPr lvl="1">
              <a:lnSpc>
                <a:spcPct val="107000"/>
              </a:lnSpc>
            </a:pPr>
            <a:endParaRPr lang="en-AU" dirty="0" smtClean="0"/>
          </a:p>
          <a:p>
            <a:pPr lvl="1">
              <a:lnSpc>
                <a:spcPct val="107000"/>
              </a:lnSpc>
            </a:pPr>
            <a:endParaRPr lang="en-AU" dirty="0" smtClean="0"/>
          </a:p>
          <a:p>
            <a:pPr lvl="1">
              <a:lnSpc>
                <a:spcPct val="107000"/>
              </a:lnSpc>
            </a:pPr>
            <a:endParaRPr lang="en-AU" dirty="0"/>
          </a:p>
          <a:p>
            <a:pPr marL="355600" lvl="1" indent="0">
              <a:lnSpc>
                <a:spcPct val="107000"/>
              </a:lnSpc>
              <a:buNone/>
            </a:pPr>
            <a:endParaRPr lang="en-AU" sz="4000" dirty="0"/>
          </a:p>
          <a:p>
            <a:pPr lvl="1">
              <a:lnSpc>
                <a:spcPct val="107000"/>
              </a:lnSpc>
            </a:pPr>
            <a:r>
              <a:rPr lang="en-AU" dirty="0" smtClean="0"/>
              <a:t>Rearranging</a:t>
            </a:r>
            <a:r>
              <a:rPr lang="en-AU" dirty="0"/>
              <a:t>, the </a:t>
            </a:r>
            <a:r>
              <a:rPr lang="en-AU" i="1" dirty="0"/>
              <a:t>sample</a:t>
            </a:r>
            <a:r>
              <a:rPr lang="en-AU" dirty="0"/>
              <a:t> value ± SE contains the </a:t>
            </a:r>
            <a:r>
              <a:rPr lang="en-AU" i="1" dirty="0"/>
              <a:t>true</a:t>
            </a:r>
            <a:r>
              <a:rPr lang="en-AU" dirty="0"/>
              <a:t> value for 68% of sample values</a:t>
            </a:r>
            <a:r>
              <a:rPr lang="en-AU" dirty="0" smtClean="0"/>
              <a:t>.</a:t>
            </a:r>
          </a:p>
          <a:p>
            <a:pPr lvl="2">
              <a:lnSpc>
                <a:spcPct val="107000"/>
              </a:lnSpc>
            </a:pPr>
            <a:r>
              <a:rPr lang="en-AU" dirty="0" smtClean="0"/>
              <a:t>These are so-called </a:t>
            </a:r>
            <a:r>
              <a:rPr lang="en-AU" b="1" i="1" dirty="0" smtClean="0"/>
              <a:t>frequentist</a:t>
            </a:r>
            <a:r>
              <a:rPr lang="en-AU" dirty="0" smtClean="0"/>
              <a:t> interpretations of the true value, sample value, and SE.</a:t>
            </a:r>
            <a:endParaRPr lang="en-AU" dirty="0"/>
          </a:p>
          <a:p>
            <a:pPr lvl="1">
              <a:lnSpc>
                <a:spcPct val="107000"/>
              </a:lnSpc>
            </a:pPr>
            <a:r>
              <a:rPr lang="en-AU" dirty="0" smtClean="0"/>
              <a:t>You can also say that the normal or t distribution centered on the </a:t>
            </a:r>
            <a:r>
              <a:rPr lang="en-AU" i="1" dirty="0" smtClean="0"/>
              <a:t>sample</a:t>
            </a:r>
            <a:r>
              <a:rPr lang="en-AU" dirty="0" smtClean="0"/>
              <a:t> value is a probability distribution for the </a:t>
            </a:r>
            <a:r>
              <a:rPr lang="en-AU" i="1" dirty="0" smtClean="0"/>
              <a:t>true</a:t>
            </a:r>
            <a:r>
              <a:rPr lang="en-AU" dirty="0" smtClean="0"/>
              <a:t> value.</a:t>
            </a:r>
          </a:p>
          <a:p>
            <a:pPr lvl="2">
              <a:lnSpc>
                <a:spcPct val="107000"/>
              </a:lnSpc>
            </a:pPr>
            <a:r>
              <a:rPr lang="en-AU" dirty="0" smtClean="0"/>
              <a:t>This is the so-called </a:t>
            </a:r>
            <a:r>
              <a:rPr lang="en-AU" b="1" i="1" dirty="0" smtClean="0"/>
              <a:t>Bayesian</a:t>
            </a:r>
            <a:r>
              <a:rPr lang="en-AU" dirty="0" smtClean="0"/>
              <a:t> interpretation of the sampling distribution. More on this later!</a:t>
            </a:r>
          </a:p>
          <a:p>
            <a:pPr lvl="1">
              <a:lnSpc>
                <a:spcPct val="107000"/>
              </a:lnSpc>
            </a:pPr>
            <a:r>
              <a:rPr lang="en-AU" dirty="0" smtClean="0"/>
              <a:t>So t</a:t>
            </a:r>
            <a:r>
              <a:rPr lang="en-AU" sz="2800" dirty="0" smtClean="0"/>
              <a:t>he </a:t>
            </a:r>
            <a:r>
              <a:rPr lang="en-AU" sz="2800" dirty="0"/>
              <a:t>sample value minus its SE through to the sample value plus its SE has a 68% chance of including the true value.</a:t>
            </a:r>
          </a:p>
          <a:p>
            <a:pPr lvl="1">
              <a:lnSpc>
                <a:spcPct val="107000"/>
              </a:lnSpc>
            </a:pPr>
            <a:r>
              <a:rPr lang="en-AU" dirty="0"/>
              <a:t>But people want more "confidence" than 68% about what the true value could </a:t>
            </a:r>
            <a:r>
              <a:rPr lang="en-AU" dirty="0" smtClean="0"/>
              <a:t>be. Hence…</a:t>
            </a:r>
            <a:endParaRPr lang="en-US" dirty="0" smtClean="0"/>
          </a:p>
        </p:txBody>
      </p:sp>
      <p:grpSp>
        <p:nvGrpSpPr>
          <p:cNvPr id="7" name="Group 6"/>
          <p:cNvGrpSpPr/>
          <p:nvPr/>
        </p:nvGrpSpPr>
        <p:grpSpPr>
          <a:xfrm>
            <a:off x="1079538" y="3306015"/>
            <a:ext cx="4372334" cy="1050391"/>
            <a:chOff x="1079538" y="4252712"/>
            <a:chExt cx="4372334" cy="1050391"/>
          </a:xfrm>
        </p:grpSpPr>
        <p:sp>
          <p:nvSpPr>
            <p:cNvPr id="34" name="Rectangle 233"/>
            <p:cNvSpPr>
              <a:spLocks noChangeArrowheads="1"/>
            </p:cNvSpPr>
            <p:nvPr/>
          </p:nvSpPr>
          <p:spPr bwMode="auto">
            <a:xfrm>
              <a:off x="4175882" y="4252712"/>
              <a:ext cx="1275990" cy="720197"/>
            </a:xfrm>
            <a:prstGeom prst="rect">
              <a:avLst/>
            </a:prstGeom>
            <a:solidFill>
              <a:srgbClr val="FFFFFF">
                <a:alpha val="74902"/>
              </a:srgbClr>
            </a:solidFill>
            <a:ln>
              <a:noFill/>
            </a:ln>
            <a:extLst/>
          </p:spPr>
          <p:txBody>
            <a:bodyPr vert="horz" wrap="none" lIns="0" tIns="0" rIns="0" bIns="0" numCol="1" anchor="t" anchorCtr="0" compatLnSpc="1">
              <a:prstTxWarp prst="textNoShape">
                <a:avLst/>
              </a:prstTxWarp>
              <a:spAutoFit/>
            </a:bodyPr>
            <a:lstStyle/>
            <a:p>
              <a:pPr algn="ctr" eaLnBrk="0" hangingPunct="0">
                <a:lnSpc>
                  <a:spcPct val="90000"/>
                </a:lnSpc>
              </a:pPr>
              <a:r>
                <a:rPr lang="en-US" altLang="en-US" u="none" dirty="0">
                  <a:solidFill>
                    <a:srgbClr val="000000"/>
                  </a:solidFill>
                  <a:latin typeface="Arial Narrow" panose="020B0606020202030204" pitchFamily="34" charset="0"/>
                </a:rPr>
                <a:t> true value</a:t>
              </a:r>
              <a:br>
                <a:rPr lang="en-US" altLang="en-US" u="none" dirty="0">
                  <a:solidFill>
                    <a:srgbClr val="000000"/>
                  </a:solidFill>
                  <a:latin typeface="Arial Narrow" panose="020B0606020202030204" pitchFamily="34" charset="0"/>
                </a:rPr>
              </a:br>
              <a:r>
                <a:rPr lang="en-US" altLang="en-US" u="none" dirty="0">
                  <a:solidFill>
                    <a:srgbClr val="000000"/>
                  </a:solidFill>
                  <a:latin typeface="Arial Narrow" panose="020B0606020202030204" pitchFamily="34" charset="0"/>
                </a:rPr>
                <a:t>+ 1SE</a:t>
              </a:r>
            </a:p>
          </p:txBody>
        </p:sp>
        <p:cxnSp>
          <p:nvCxnSpPr>
            <p:cNvPr id="37" name="Straight Arrow Connector 36"/>
            <p:cNvCxnSpPr/>
            <p:nvPr/>
          </p:nvCxnSpPr>
          <p:spPr bwMode="auto">
            <a:xfrm flipH="1">
              <a:off x="4008034" y="4685603"/>
              <a:ext cx="333075" cy="61750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Rectangle 233"/>
            <p:cNvSpPr>
              <a:spLocks noChangeArrowheads="1"/>
            </p:cNvSpPr>
            <p:nvPr/>
          </p:nvSpPr>
          <p:spPr bwMode="auto">
            <a:xfrm>
              <a:off x="1079538" y="4252712"/>
              <a:ext cx="1275990" cy="720197"/>
            </a:xfrm>
            <a:prstGeom prst="rect">
              <a:avLst/>
            </a:prstGeom>
            <a:solidFill>
              <a:srgbClr val="FFFFFF">
                <a:alpha val="74902"/>
              </a:srgbClr>
            </a:solidFill>
            <a:ln>
              <a:noFill/>
            </a:ln>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 true value</a:t>
              </a:r>
              <a:br>
                <a:rPr kumimoji="0" lang="en-US" altLang="en-US" sz="2600" b="0" i="0" u="none" strike="noStrike" cap="none" normalizeH="0" baseline="0" dirty="0" smtClean="0">
                  <a:ln>
                    <a:noFill/>
                  </a:ln>
                  <a:solidFill>
                    <a:srgbClr val="000000"/>
                  </a:solidFill>
                  <a:effectLst/>
                  <a:latin typeface="Arial Narrow" panose="020B0606020202030204" pitchFamily="34" charset="0"/>
                </a:rPr>
              </a:br>
              <a:r>
                <a:rPr lang="en-US" altLang="en-US" u="none" dirty="0" smtClean="0">
                  <a:solidFill>
                    <a:srgbClr val="000000"/>
                  </a:solidFill>
                  <a:latin typeface="Arial Narrow" panose="020B0606020202030204" pitchFamily="34" charset="0"/>
                </a:rPr>
                <a:t>–</a:t>
              </a:r>
              <a:r>
                <a:rPr kumimoji="0" lang="en-US" altLang="en-US" sz="2600" b="0" i="0" u="none" strike="noStrike" cap="none" normalizeH="0" baseline="0" dirty="0" smtClean="0">
                  <a:ln>
                    <a:noFill/>
                  </a:ln>
                  <a:solidFill>
                    <a:srgbClr val="000000"/>
                  </a:solidFill>
                  <a:effectLst/>
                  <a:latin typeface="Arial Narrow" panose="020B0606020202030204" pitchFamily="34" charset="0"/>
                </a:rPr>
                <a:t> 1SE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41" name="Straight Arrow Connector 40"/>
            <p:cNvCxnSpPr/>
            <p:nvPr/>
          </p:nvCxnSpPr>
          <p:spPr bwMode="auto">
            <a:xfrm>
              <a:off x="2259386" y="4685603"/>
              <a:ext cx="365005" cy="61750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 name="Group 1"/>
          <p:cNvGrpSpPr/>
          <p:nvPr/>
        </p:nvGrpSpPr>
        <p:grpSpPr>
          <a:xfrm>
            <a:off x="987376" y="1155946"/>
            <a:ext cx="5000331" cy="3712478"/>
            <a:chOff x="987376" y="2102643"/>
            <a:chExt cx="5000331" cy="3712478"/>
          </a:xfrm>
        </p:grpSpPr>
        <p:sp>
          <p:nvSpPr>
            <p:cNvPr id="10" name="Line 174"/>
            <p:cNvSpPr>
              <a:spLocks noChangeShapeType="1"/>
            </p:cNvSpPr>
            <p:nvPr/>
          </p:nvSpPr>
          <p:spPr bwMode="auto">
            <a:xfrm>
              <a:off x="1020736" y="5317942"/>
              <a:ext cx="4479925" cy="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7" name="Line 183"/>
            <p:cNvSpPr>
              <a:spLocks noChangeShapeType="1"/>
            </p:cNvSpPr>
            <p:nvPr/>
          </p:nvSpPr>
          <p:spPr bwMode="auto">
            <a:xfrm>
              <a:off x="1020736" y="2460728"/>
              <a:ext cx="0" cy="285750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30" name="Rectangle 238"/>
            <p:cNvSpPr>
              <a:spLocks noChangeArrowheads="1"/>
            </p:cNvSpPr>
            <p:nvPr/>
          </p:nvSpPr>
          <p:spPr bwMode="auto">
            <a:xfrm>
              <a:off x="987376" y="2102643"/>
              <a:ext cx="2659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Proportion of samples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6" name="Rectangle 238"/>
            <p:cNvSpPr>
              <a:spLocks noChangeArrowheads="1"/>
            </p:cNvSpPr>
            <p:nvPr/>
          </p:nvSpPr>
          <p:spPr bwMode="auto">
            <a:xfrm>
              <a:off x="4299744" y="5415011"/>
              <a:ext cx="16879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Sample value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8" name="Group 7"/>
          <p:cNvGrpSpPr/>
          <p:nvPr/>
        </p:nvGrpSpPr>
        <p:grpSpPr>
          <a:xfrm>
            <a:off x="2660819" y="1959765"/>
            <a:ext cx="1295283" cy="2400554"/>
            <a:chOff x="2660819" y="2906462"/>
            <a:chExt cx="1295283" cy="2400554"/>
          </a:xfrm>
        </p:grpSpPr>
        <p:sp>
          <p:nvSpPr>
            <p:cNvPr id="35" name="Freeform 169"/>
            <p:cNvSpPr>
              <a:spLocks/>
            </p:cNvSpPr>
            <p:nvPr/>
          </p:nvSpPr>
          <p:spPr bwMode="auto">
            <a:xfrm>
              <a:off x="2660819" y="2906462"/>
              <a:ext cx="1295283" cy="2400554"/>
            </a:xfrm>
            <a:custGeom>
              <a:avLst/>
              <a:gdLst>
                <a:gd name="T0" fmla="*/ 0 w 6688"/>
                <a:gd name="T1" fmla="*/ 3721 h 3721"/>
                <a:gd name="T2" fmla="*/ 1164 w 6688"/>
                <a:gd name="T3" fmla="*/ 3664 h 3721"/>
                <a:gd name="T4" fmla="*/ 1662 w 6688"/>
                <a:gd name="T5" fmla="*/ 3396 h 3721"/>
                <a:gd name="T6" fmla="*/ 2045 w 6688"/>
                <a:gd name="T7" fmla="*/ 2745 h 3721"/>
                <a:gd name="T8" fmla="*/ 2592 w 6688"/>
                <a:gd name="T9" fmla="*/ 1321 h 3721"/>
                <a:gd name="T10" fmla="*/ 2985 w 6688"/>
                <a:gd name="T11" fmla="*/ 217 h 3721"/>
                <a:gd name="T12" fmla="*/ 3232 w 6688"/>
                <a:gd name="T13" fmla="*/ 10 h 3721"/>
                <a:gd name="T14" fmla="*/ 3503 w 6688"/>
                <a:gd name="T15" fmla="*/ 217 h 3721"/>
                <a:gd name="T16" fmla="*/ 3943 w 6688"/>
                <a:gd name="T17" fmla="*/ 1251 h 3721"/>
                <a:gd name="T18" fmla="*/ 4596 w 6688"/>
                <a:gd name="T19" fmla="*/ 2860 h 3721"/>
                <a:gd name="T20" fmla="*/ 4999 w 6688"/>
                <a:gd name="T21" fmla="*/ 3434 h 3721"/>
                <a:gd name="T22" fmla="*/ 5535 w 6688"/>
                <a:gd name="T23" fmla="*/ 3664 h 3721"/>
                <a:gd name="T24" fmla="*/ 6688 w 6688"/>
                <a:gd name="T25" fmla="*/ 3712 h 3721"/>
                <a:gd name="connsiteX0" fmla="*/ 0 w 10000"/>
                <a:gd name="connsiteY0" fmla="*/ 9974 h 9974"/>
                <a:gd name="connsiteX1" fmla="*/ 1740 w 10000"/>
                <a:gd name="connsiteY1" fmla="*/ 9821 h 9974"/>
                <a:gd name="connsiteX2" fmla="*/ 2485 w 10000"/>
                <a:gd name="connsiteY2" fmla="*/ 9101 h 9974"/>
                <a:gd name="connsiteX3" fmla="*/ 3223 w 10000"/>
                <a:gd name="connsiteY3" fmla="*/ 6878 h 9974"/>
                <a:gd name="connsiteX4" fmla="*/ 3876 w 10000"/>
                <a:gd name="connsiteY4" fmla="*/ 3524 h 9974"/>
                <a:gd name="connsiteX5" fmla="*/ 4463 w 10000"/>
                <a:gd name="connsiteY5" fmla="*/ 557 h 9974"/>
                <a:gd name="connsiteX6" fmla="*/ 4833 w 10000"/>
                <a:gd name="connsiteY6" fmla="*/ 1 h 9974"/>
                <a:gd name="connsiteX7" fmla="*/ 5238 w 10000"/>
                <a:gd name="connsiteY7" fmla="*/ 557 h 9974"/>
                <a:gd name="connsiteX8" fmla="*/ 5896 w 10000"/>
                <a:gd name="connsiteY8" fmla="*/ 3336 h 9974"/>
                <a:gd name="connsiteX9" fmla="*/ 6872 w 10000"/>
                <a:gd name="connsiteY9" fmla="*/ 7660 h 9974"/>
                <a:gd name="connsiteX10" fmla="*/ 7475 w 10000"/>
                <a:gd name="connsiteY10" fmla="*/ 9203 h 9974"/>
                <a:gd name="connsiteX11" fmla="*/ 8276 w 10000"/>
                <a:gd name="connsiteY11" fmla="*/ 9821 h 9974"/>
                <a:gd name="connsiteX12" fmla="*/ 10000 w 10000"/>
                <a:gd name="connsiteY12" fmla="*/ 9950 h 9974"/>
                <a:gd name="connsiteX0" fmla="*/ 0 w 8260"/>
                <a:gd name="connsiteY0" fmla="*/ 9847 h 9976"/>
                <a:gd name="connsiteX1" fmla="*/ 745 w 8260"/>
                <a:gd name="connsiteY1" fmla="*/ 9125 h 9976"/>
                <a:gd name="connsiteX2" fmla="*/ 1483 w 8260"/>
                <a:gd name="connsiteY2" fmla="*/ 6896 h 9976"/>
                <a:gd name="connsiteX3" fmla="*/ 2136 w 8260"/>
                <a:gd name="connsiteY3" fmla="*/ 3533 h 9976"/>
                <a:gd name="connsiteX4" fmla="*/ 2723 w 8260"/>
                <a:gd name="connsiteY4" fmla="*/ 558 h 9976"/>
                <a:gd name="connsiteX5" fmla="*/ 3093 w 8260"/>
                <a:gd name="connsiteY5" fmla="*/ 1 h 9976"/>
                <a:gd name="connsiteX6" fmla="*/ 3498 w 8260"/>
                <a:gd name="connsiteY6" fmla="*/ 558 h 9976"/>
                <a:gd name="connsiteX7" fmla="*/ 4156 w 8260"/>
                <a:gd name="connsiteY7" fmla="*/ 3345 h 9976"/>
                <a:gd name="connsiteX8" fmla="*/ 5132 w 8260"/>
                <a:gd name="connsiteY8" fmla="*/ 7680 h 9976"/>
                <a:gd name="connsiteX9" fmla="*/ 5735 w 8260"/>
                <a:gd name="connsiteY9" fmla="*/ 9227 h 9976"/>
                <a:gd name="connsiteX10" fmla="*/ 6536 w 8260"/>
                <a:gd name="connsiteY10" fmla="*/ 9847 h 9976"/>
                <a:gd name="connsiteX11" fmla="*/ 8260 w 8260"/>
                <a:gd name="connsiteY11" fmla="*/ 9976 h 9976"/>
                <a:gd name="connsiteX0" fmla="*/ 0 w 9098"/>
                <a:gd name="connsiteY0" fmla="*/ 9147 h 10000"/>
                <a:gd name="connsiteX1" fmla="*/ 893 w 9098"/>
                <a:gd name="connsiteY1" fmla="*/ 6913 h 10000"/>
                <a:gd name="connsiteX2" fmla="*/ 1684 w 9098"/>
                <a:gd name="connsiteY2" fmla="*/ 3541 h 10000"/>
                <a:gd name="connsiteX3" fmla="*/ 2395 w 9098"/>
                <a:gd name="connsiteY3" fmla="*/ 559 h 10000"/>
                <a:gd name="connsiteX4" fmla="*/ 2843 w 9098"/>
                <a:gd name="connsiteY4" fmla="*/ 1 h 10000"/>
                <a:gd name="connsiteX5" fmla="*/ 3333 w 9098"/>
                <a:gd name="connsiteY5" fmla="*/ 559 h 10000"/>
                <a:gd name="connsiteX6" fmla="*/ 4129 w 9098"/>
                <a:gd name="connsiteY6" fmla="*/ 3353 h 10000"/>
                <a:gd name="connsiteX7" fmla="*/ 5311 w 9098"/>
                <a:gd name="connsiteY7" fmla="*/ 7698 h 10000"/>
                <a:gd name="connsiteX8" fmla="*/ 6041 w 9098"/>
                <a:gd name="connsiteY8" fmla="*/ 9249 h 10000"/>
                <a:gd name="connsiteX9" fmla="*/ 7011 w 9098"/>
                <a:gd name="connsiteY9" fmla="*/ 9871 h 10000"/>
                <a:gd name="connsiteX10" fmla="*/ 9098 w 9098"/>
                <a:gd name="connsiteY10" fmla="*/ 10000 h 10000"/>
                <a:gd name="connsiteX0" fmla="*/ 0 w 9209"/>
                <a:gd name="connsiteY0" fmla="*/ 10633 h 10633"/>
                <a:gd name="connsiteX1" fmla="*/ 191 w 9209"/>
                <a:gd name="connsiteY1" fmla="*/ 6913 h 10633"/>
                <a:gd name="connsiteX2" fmla="*/ 1060 w 9209"/>
                <a:gd name="connsiteY2" fmla="*/ 3541 h 10633"/>
                <a:gd name="connsiteX3" fmla="*/ 1841 w 9209"/>
                <a:gd name="connsiteY3" fmla="*/ 559 h 10633"/>
                <a:gd name="connsiteX4" fmla="*/ 2334 w 9209"/>
                <a:gd name="connsiteY4" fmla="*/ 1 h 10633"/>
                <a:gd name="connsiteX5" fmla="*/ 2872 w 9209"/>
                <a:gd name="connsiteY5" fmla="*/ 559 h 10633"/>
                <a:gd name="connsiteX6" fmla="*/ 3747 w 9209"/>
                <a:gd name="connsiteY6" fmla="*/ 3353 h 10633"/>
                <a:gd name="connsiteX7" fmla="*/ 5047 w 9209"/>
                <a:gd name="connsiteY7" fmla="*/ 7698 h 10633"/>
                <a:gd name="connsiteX8" fmla="*/ 5849 w 9209"/>
                <a:gd name="connsiteY8" fmla="*/ 9249 h 10633"/>
                <a:gd name="connsiteX9" fmla="*/ 6915 w 9209"/>
                <a:gd name="connsiteY9" fmla="*/ 9871 h 10633"/>
                <a:gd name="connsiteX10" fmla="*/ 9209 w 9209"/>
                <a:gd name="connsiteY10" fmla="*/ 10000 h 10633"/>
                <a:gd name="connsiteX0" fmla="*/ 0 w 10000"/>
                <a:gd name="connsiteY0" fmla="*/ 9950 h 9950"/>
                <a:gd name="connsiteX1" fmla="*/ 207 w 10000"/>
                <a:gd name="connsiteY1" fmla="*/ 6501 h 9950"/>
                <a:gd name="connsiteX2" fmla="*/ 1151 w 10000"/>
                <a:gd name="connsiteY2" fmla="*/ 3330 h 9950"/>
                <a:gd name="connsiteX3" fmla="*/ 1999 w 10000"/>
                <a:gd name="connsiteY3" fmla="*/ 526 h 9950"/>
                <a:gd name="connsiteX4" fmla="*/ 2534 w 10000"/>
                <a:gd name="connsiteY4" fmla="*/ 1 h 9950"/>
                <a:gd name="connsiteX5" fmla="*/ 3119 w 10000"/>
                <a:gd name="connsiteY5" fmla="*/ 526 h 9950"/>
                <a:gd name="connsiteX6" fmla="*/ 4069 w 10000"/>
                <a:gd name="connsiteY6" fmla="*/ 3153 h 9950"/>
                <a:gd name="connsiteX7" fmla="*/ 5481 w 10000"/>
                <a:gd name="connsiteY7" fmla="*/ 7240 h 9950"/>
                <a:gd name="connsiteX8" fmla="*/ 6351 w 10000"/>
                <a:gd name="connsiteY8" fmla="*/ 8698 h 9950"/>
                <a:gd name="connsiteX9" fmla="*/ 7509 w 10000"/>
                <a:gd name="connsiteY9" fmla="*/ 9283 h 9950"/>
                <a:gd name="connsiteX10" fmla="*/ 10000 w 10000"/>
                <a:gd name="connsiteY10" fmla="*/ 9405 h 9950"/>
                <a:gd name="connsiteX0" fmla="*/ 0 w 10000"/>
                <a:gd name="connsiteY0" fmla="*/ 10056 h 10056"/>
                <a:gd name="connsiteX1" fmla="*/ 207 w 10000"/>
                <a:gd name="connsiteY1" fmla="*/ 6534 h 10056"/>
                <a:gd name="connsiteX2" fmla="*/ 1151 w 10000"/>
                <a:gd name="connsiteY2" fmla="*/ 3347 h 10056"/>
                <a:gd name="connsiteX3" fmla="*/ 1999 w 10000"/>
                <a:gd name="connsiteY3" fmla="*/ 529 h 10056"/>
                <a:gd name="connsiteX4" fmla="*/ 2534 w 10000"/>
                <a:gd name="connsiteY4" fmla="*/ 1 h 10056"/>
                <a:gd name="connsiteX5" fmla="*/ 3119 w 10000"/>
                <a:gd name="connsiteY5" fmla="*/ 529 h 10056"/>
                <a:gd name="connsiteX6" fmla="*/ 4069 w 10000"/>
                <a:gd name="connsiteY6" fmla="*/ 3169 h 10056"/>
                <a:gd name="connsiteX7" fmla="*/ 5481 w 10000"/>
                <a:gd name="connsiteY7" fmla="*/ 7276 h 10056"/>
                <a:gd name="connsiteX8" fmla="*/ 6351 w 10000"/>
                <a:gd name="connsiteY8" fmla="*/ 8742 h 10056"/>
                <a:gd name="connsiteX9" fmla="*/ 7509 w 10000"/>
                <a:gd name="connsiteY9" fmla="*/ 9330 h 10056"/>
                <a:gd name="connsiteX10" fmla="*/ 10000 w 10000"/>
                <a:gd name="connsiteY10" fmla="*/ 9452 h 10056"/>
                <a:gd name="connsiteX0" fmla="*/ 436 w 9800"/>
                <a:gd name="connsiteY0" fmla="*/ 9307 h 9452"/>
                <a:gd name="connsiteX1" fmla="*/ 7 w 9800"/>
                <a:gd name="connsiteY1" fmla="*/ 6534 h 9452"/>
                <a:gd name="connsiteX2" fmla="*/ 951 w 9800"/>
                <a:gd name="connsiteY2" fmla="*/ 3347 h 9452"/>
                <a:gd name="connsiteX3" fmla="*/ 1799 w 9800"/>
                <a:gd name="connsiteY3" fmla="*/ 529 h 9452"/>
                <a:gd name="connsiteX4" fmla="*/ 2334 w 9800"/>
                <a:gd name="connsiteY4" fmla="*/ 1 h 9452"/>
                <a:gd name="connsiteX5" fmla="*/ 2919 w 9800"/>
                <a:gd name="connsiteY5" fmla="*/ 529 h 9452"/>
                <a:gd name="connsiteX6" fmla="*/ 3869 w 9800"/>
                <a:gd name="connsiteY6" fmla="*/ 3169 h 9452"/>
                <a:gd name="connsiteX7" fmla="*/ 5281 w 9800"/>
                <a:gd name="connsiteY7" fmla="*/ 7276 h 9452"/>
                <a:gd name="connsiteX8" fmla="*/ 6151 w 9800"/>
                <a:gd name="connsiteY8" fmla="*/ 8742 h 9452"/>
                <a:gd name="connsiteX9" fmla="*/ 7309 w 9800"/>
                <a:gd name="connsiteY9" fmla="*/ 9330 h 9452"/>
                <a:gd name="connsiteX10" fmla="*/ 9800 w 9800"/>
                <a:gd name="connsiteY10" fmla="*/ 9452 h 9452"/>
                <a:gd name="connsiteX0" fmla="*/ 445 w 10000"/>
                <a:gd name="connsiteY0" fmla="*/ 9847 h 10000"/>
                <a:gd name="connsiteX1" fmla="*/ 7 w 10000"/>
                <a:gd name="connsiteY1" fmla="*/ 6913 h 10000"/>
                <a:gd name="connsiteX2" fmla="*/ 970 w 10000"/>
                <a:gd name="connsiteY2" fmla="*/ 3541 h 10000"/>
                <a:gd name="connsiteX3" fmla="*/ 1836 w 10000"/>
                <a:gd name="connsiteY3" fmla="*/ 560 h 10000"/>
                <a:gd name="connsiteX4" fmla="*/ 2382 w 10000"/>
                <a:gd name="connsiteY4" fmla="*/ 1 h 10000"/>
                <a:gd name="connsiteX5" fmla="*/ 2979 w 10000"/>
                <a:gd name="connsiteY5" fmla="*/ 560 h 10000"/>
                <a:gd name="connsiteX6" fmla="*/ 3948 w 10000"/>
                <a:gd name="connsiteY6" fmla="*/ 3353 h 10000"/>
                <a:gd name="connsiteX7" fmla="*/ 5389 w 10000"/>
                <a:gd name="connsiteY7" fmla="*/ 7698 h 10000"/>
                <a:gd name="connsiteX8" fmla="*/ 6277 w 10000"/>
                <a:gd name="connsiteY8" fmla="*/ 9249 h 10000"/>
                <a:gd name="connsiteX9" fmla="*/ 7458 w 10000"/>
                <a:gd name="connsiteY9" fmla="*/ 9871 h 10000"/>
                <a:gd name="connsiteX10" fmla="*/ 10000 w 10000"/>
                <a:gd name="connsiteY10" fmla="*/ 10000 h 10000"/>
                <a:gd name="connsiteX0" fmla="*/ 447 w 10002"/>
                <a:gd name="connsiteY0" fmla="*/ 9847 h 10000"/>
                <a:gd name="connsiteX1" fmla="*/ 9 w 10002"/>
                <a:gd name="connsiteY1" fmla="*/ 6913 h 10000"/>
                <a:gd name="connsiteX2" fmla="*/ 972 w 10002"/>
                <a:gd name="connsiteY2" fmla="*/ 3541 h 10000"/>
                <a:gd name="connsiteX3" fmla="*/ 1838 w 10002"/>
                <a:gd name="connsiteY3" fmla="*/ 560 h 10000"/>
                <a:gd name="connsiteX4" fmla="*/ 2384 w 10002"/>
                <a:gd name="connsiteY4" fmla="*/ 1 h 10000"/>
                <a:gd name="connsiteX5" fmla="*/ 2981 w 10002"/>
                <a:gd name="connsiteY5" fmla="*/ 560 h 10000"/>
                <a:gd name="connsiteX6" fmla="*/ 3950 w 10002"/>
                <a:gd name="connsiteY6" fmla="*/ 3353 h 10000"/>
                <a:gd name="connsiteX7" fmla="*/ 5391 w 10002"/>
                <a:gd name="connsiteY7" fmla="*/ 7698 h 10000"/>
                <a:gd name="connsiteX8" fmla="*/ 6279 w 10002"/>
                <a:gd name="connsiteY8" fmla="*/ 9249 h 10000"/>
                <a:gd name="connsiteX9" fmla="*/ 7460 w 10002"/>
                <a:gd name="connsiteY9" fmla="*/ 9871 h 10000"/>
                <a:gd name="connsiteX10" fmla="*/ 10002 w 10002"/>
                <a:gd name="connsiteY10" fmla="*/ 10000 h 10000"/>
                <a:gd name="connsiteX0" fmla="*/ 86 w 10057"/>
                <a:gd name="connsiteY0" fmla="*/ 10069 h 10069"/>
                <a:gd name="connsiteX1" fmla="*/ 64 w 10057"/>
                <a:gd name="connsiteY1" fmla="*/ 6913 h 10069"/>
                <a:gd name="connsiteX2" fmla="*/ 1027 w 10057"/>
                <a:gd name="connsiteY2" fmla="*/ 3541 h 10069"/>
                <a:gd name="connsiteX3" fmla="*/ 1893 w 10057"/>
                <a:gd name="connsiteY3" fmla="*/ 560 h 10069"/>
                <a:gd name="connsiteX4" fmla="*/ 2439 w 10057"/>
                <a:gd name="connsiteY4" fmla="*/ 1 h 10069"/>
                <a:gd name="connsiteX5" fmla="*/ 3036 w 10057"/>
                <a:gd name="connsiteY5" fmla="*/ 560 h 10069"/>
                <a:gd name="connsiteX6" fmla="*/ 4005 w 10057"/>
                <a:gd name="connsiteY6" fmla="*/ 3353 h 10069"/>
                <a:gd name="connsiteX7" fmla="*/ 5446 w 10057"/>
                <a:gd name="connsiteY7" fmla="*/ 7698 h 10069"/>
                <a:gd name="connsiteX8" fmla="*/ 6334 w 10057"/>
                <a:gd name="connsiteY8" fmla="*/ 9249 h 10069"/>
                <a:gd name="connsiteX9" fmla="*/ 7515 w 10057"/>
                <a:gd name="connsiteY9" fmla="*/ 9871 h 10069"/>
                <a:gd name="connsiteX10" fmla="*/ 10057 w 10057"/>
                <a:gd name="connsiteY10" fmla="*/ 10000 h 10069"/>
                <a:gd name="connsiteX0" fmla="*/ 86 w 10057"/>
                <a:gd name="connsiteY0" fmla="*/ 10069 h 10069"/>
                <a:gd name="connsiteX1" fmla="*/ 64 w 10057"/>
                <a:gd name="connsiteY1" fmla="*/ 6913 h 10069"/>
                <a:gd name="connsiteX2" fmla="*/ 1027 w 10057"/>
                <a:gd name="connsiteY2" fmla="*/ 3541 h 10069"/>
                <a:gd name="connsiteX3" fmla="*/ 1893 w 10057"/>
                <a:gd name="connsiteY3" fmla="*/ 560 h 10069"/>
                <a:gd name="connsiteX4" fmla="*/ 2439 w 10057"/>
                <a:gd name="connsiteY4" fmla="*/ 1 h 10069"/>
                <a:gd name="connsiteX5" fmla="*/ 3036 w 10057"/>
                <a:gd name="connsiteY5" fmla="*/ 560 h 10069"/>
                <a:gd name="connsiteX6" fmla="*/ 4005 w 10057"/>
                <a:gd name="connsiteY6" fmla="*/ 3353 h 10069"/>
                <a:gd name="connsiteX7" fmla="*/ 5446 w 10057"/>
                <a:gd name="connsiteY7" fmla="*/ 7698 h 10069"/>
                <a:gd name="connsiteX8" fmla="*/ 6334 w 10057"/>
                <a:gd name="connsiteY8" fmla="*/ 9249 h 10069"/>
                <a:gd name="connsiteX9" fmla="*/ 7515 w 10057"/>
                <a:gd name="connsiteY9" fmla="*/ 9871 h 10069"/>
                <a:gd name="connsiteX10" fmla="*/ 10057 w 10057"/>
                <a:gd name="connsiteY10" fmla="*/ 10000 h 10069"/>
                <a:gd name="connsiteX0" fmla="*/ 41 w 10012"/>
                <a:gd name="connsiteY0" fmla="*/ 10069 h 10069"/>
                <a:gd name="connsiteX1" fmla="*/ 19 w 10012"/>
                <a:gd name="connsiteY1" fmla="*/ 6913 h 10069"/>
                <a:gd name="connsiteX2" fmla="*/ 982 w 10012"/>
                <a:gd name="connsiteY2" fmla="*/ 3541 h 10069"/>
                <a:gd name="connsiteX3" fmla="*/ 1848 w 10012"/>
                <a:gd name="connsiteY3" fmla="*/ 560 h 10069"/>
                <a:gd name="connsiteX4" fmla="*/ 2394 w 10012"/>
                <a:gd name="connsiteY4" fmla="*/ 1 h 10069"/>
                <a:gd name="connsiteX5" fmla="*/ 2991 w 10012"/>
                <a:gd name="connsiteY5" fmla="*/ 560 h 10069"/>
                <a:gd name="connsiteX6" fmla="*/ 3960 w 10012"/>
                <a:gd name="connsiteY6" fmla="*/ 3353 h 10069"/>
                <a:gd name="connsiteX7" fmla="*/ 5401 w 10012"/>
                <a:gd name="connsiteY7" fmla="*/ 7698 h 10069"/>
                <a:gd name="connsiteX8" fmla="*/ 6289 w 10012"/>
                <a:gd name="connsiteY8" fmla="*/ 9249 h 10069"/>
                <a:gd name="connsiteX9" fmla="*/ 7470 w 10012"/>
                <a:gd name="connsiteY9" fmla="*/ 9871 h 10069"/>
                <a:gd name="connsiteX10" fmla="*/ 10012 w 10012"/>
                <a:gd name="connsiteY10" fmla="*/ 10000 h 10069"/>
                <a:gd name="connsiteX0" fmla="*/ 20 w 10017"/>
                <a:gd name="connsiteY0" fmla="*/ 10037 h 10037"/>
                <a:gd name="connsiteX1" fmla="*/ 24 w 10017"/>
                <a:gd name="connsiteY1" fmla="*/ 6913 h 10037"/>
                <a:gd name="connsiteX2" fmla="*/ 987 w 10017"/>
                <a:gd name="connsiteY2" fmla="*/ 3541 h 10037"/>
                <a:gd name="connsiteX3" fmla="*/ 1853 w 10017"/>
                <a:gd name="connsiteY3" fmla="*/ 560 h 10037"/>
                <a:gd name="connsiteX4" fmla="*/ 2399 w 10017"/>
                <a:gd name="connsiteY4" fmla="*/ 1 h 10037"/>
                <a:gd name="connsiteX5" fmla="*/ 2996 w 10017"/>
                <a:gd name="connsiteY5" fmla="*/ 560 h 10037"/>
                <a:gd name="connsiteX6" fmla="*/ 3965 w 10017"/>
                <a:gd name="connsiteY6" fmla="*/ 3353 h 10037"/>
                <a:gd name="connsiteX7" fmla="*/ 5406 w 10017"/>
                <a:gd name="connsiteY7" fmla="*/ 7698 h 10037"/>
                <a:gd name="connsiteX8" fmla="*/ 6294 w 10017"/>
                <a:gd name="connsiteY8" fmla="*/ 9249 h 10037"/>
                <a:gd name="connsiteX9" fmla="*/ 7475 w 10017"/>
                <a:gd name="connsiteY9" fmla="*/ 9871 h 10037"/>
                <a:gd name="connsiteX10" fmla="*/ 10017 w 10017"/>
                <a:gd name="connsiteY10" fmla="*/ 10000 h 10037"/>
                <a:gd name="connsiteX0" fmla="*/ 20 w 10017"/>
                <a:gd name="connsiteY0" fmla="*/ 10037 h 10037"/>
                <a:gd name="connsiteX1" fmla="*/ 24 w 10017"/>
                <a:gd name="connsiteY1" fmla="*/ 6913 h 10037"/>
                <a:gd name="connsiteX2" fmla="*/ 987 w 10017"/>
                <a:gd name="connsiteY2" fmla="*/ 3541 h 10037"/>
                <a:gd name="connsiteX3" fmla="*/ 1853 w 10017"/>
                <a:gd name="connsiteY3" fmla="*/ 560 h 10037"/>
                <a:gd name="connsiteX4" fmla="*/ 2399 w 10017"/>
                <a:gd name="connsiteY4" fmla="*/ 1 h 10037"/>
                <a:gd name="connsiteX5" fmla="*/ 2996 w 10017"/>
                <a:gd name="connsiteY5" fmla="*/ 560 h 10037"/>
                <a:gd name="connsiteX6" fmla="*/ 3965 w 10017"/>
                <a:gd name="connsiteY6" fmla="*/ 3353 h 10037"/>
                <a:gd name="connsiteX7" fmla="*/ 5406 w 10017"/>
                <a:gd name="connsiteY7" fmla="*/ 7698 h 10037"/>
                <a:gd name="connsiteX8" fmla="*/ 6294 w 10017"/>
                <a:gd name="connsiteY8" fmla="*/ 9249 h 10037"/>
                <a:gd name="connsiteX9" fmla="*/ 7475 w 10017"/>
                <a:gd name="connsiteY9" fmla="*/ 9871 h 10037"/>
                <a:gd name="connsiteX10" fmla="*/ 10017 w 10017"/>
                <a:gd name="connsiteY10" fmla="*/ 10000 h 10037"/>
                <a:gd name="connsiteX0" fmla="*/ 0 w 9997"/>
                <a:gd name="connsiteY0" fmla="*/ 10037 h 10037"/>
                <a:gd name="connsiteX1" fmla="*/ 4 w 9997"/>
                <a:gd name="connsiteY1" fmla="*/ 6913 h 10037"/>
                <a:gd name="connsiteX2" fmla="*/ 967 w 9997"/>
                <a:gd name="connsiteY2" fmla="*/ 3541 h 10037"/>
                <a:gd name="connsiteX3" fmla="*/ 1833 w 9997"/>
                <a:gd name="connsiteY3" fmla="*/ 560 h 10037"/>
                <a:gd name="connsiteX4" fmla="*/ 2379 w 9997"/>
                <a:gd name="connsiteY4" fmla="*/ 1 h 10037"/>
                <a:gd name="connsiteX5" fmla="*/ 2976 w 9997"/>
                <a:gd name="connsiteY5" fmla="*/ 560 h 10037"/>
                <a:gd name="connsiteX6" fmla="*/ 3945 w 9997"/>
                <a:gd name="connsiteY6" fmla="*/ 3353 h 10037"/>
                <a:gd name="connsiteX7" fmla="*/ 5386 w 9997"/>
                <a:gd name="connsiteY7" fmla="*/ 7698 h 10037"/>
                <a:gd name="connsiteX8" fmla="*/ 6274 w 9997"/>
                <a:gd name="connsiteY8" fmla="*/ 9249 h 10037"/>
                <a:gd name="connsiteX9" fmla="*/ 7455 w 9997"/>
                <a:gd name="connsiteY9" fmla="*/ 9871 h 10037"/>
                <a:gd name="connsiteX10" fmla="*/ 9997 w 9997"/>
                <a:gd name="connsiteY10" fmla="*/ 10000 h 10037"/>
                <a:gd name="connsiteX0" fmla="*/ 0 w 10000"/>
                <a:gd name="connsiteY0" fmla="*/ 10000 h 10000"/>
                <a:gd name="connsiteX1" fmla="*/ 4 w 10000"/>
                <a:gd name="connsiteY1" fmla="*/ 6888 h 10000"/>
                <a:gd name="connsiteX2" fmla="*/ 967 w 10000"/>
                <a:gd name="connsiteY2" fmla="*/ 3528 h 10000"/>
                <a:gd name="connsiteX3" fmla="*/ 1834 w 10000"/>
                <a:gd name="connsiteY3" fmla="*/ 558 h 10000"/>
                <a:gd name="connsiteX4" fmla="*/ 2380 w 10000"/>
                <a:gd name="connsiteY4" fmla="*/ 1 h 10000"/>
                <a:gd name="connsiteX5" fmla="*/ 2977 w 10000"/>
                <a:gd name="connsiteY5" fmla="*/ 558 h 10000"/>
                <a:gd name="connsiteX6" fmla="*/ 3946 w 10000"/>
                <a:gd name="connsiteY6" fmla="*/ 3341 h 10000"/>
                <a:gd name="connsiteX7" fmla="*/ 5388 w 10000"/>
                <a:gd name="connsiteY7" fmla="*/ 7670 h 10000"/>
                <a:gd name="connsiteX8" fmla="*/ 6276 w 10000"/>
                <a:gd name="connsiteY8" fmla="*/ 9215 h 10000"/>
                <a:gd name="connsiteX9" fmla="*/ 7457 w 10000"/>
                <a:gd name="connsiteY9" fmla="*/ 9835 h 10000"/>
                <a:gd name="connsiteX10" fmla="*/ 10000 w 10000"/>
                <a:gd name="connsiteY10" fmla="*/ 9963 h 10000"/>
                <a:gd name="connsiteX0" fmla="*/ 0 w 10000"/>
                <a:gd name="connsiteY0" fmla="*/ 10000 h 10000"/>
                <a:gd name="connsiteX1" fmla="*/ 4 w 10000"/>
                <a:gd name="connsiteY1" fmla="*/ 6888 h 10000"/>
                <a:gd name="connsiteX2" fmla="*/ 967 w 10000"/>
                <a:gd name="connsiteY2" fmla="*/ 3528 h 10000"/>
                <a:gd name="connsiteX3" fmla="*/ 1834 w 10000"/>
                <a:gd name="connsiteY3" fmla="*/ 558 h 10000"/>
                <a:gd name="connsiteX4" fmla="*/ 2380 w 10000"/>
                <a:gd name="connsiteY4" fmla="*/ 1 h 10000"/>
                <a:gd name="connsiteX5" fmla="*/ 2977 w 10000"/>
                <a:gd name="connsiteY5" fmla="*/ 558 h 10000"/>
                <a:gd name="connsiteX6" fmla="*/ 3946 w 10000"/>
                <a:gd name="connsiteY6" fmla="*/ 3341 h 10000"/>
                <a:gd name="connsiteX7" fmla="*/ 5388 w 10000"/>
                <a:gd name="connsiteY7" fmla="*/ 7670 h 10000"/>
                <a:gd name="connsiteX8" fmla="*/ 6276 w 10000"/>
                <a:gd name="connsiteY8" fmla="*/ 9215 h 10000"/>
                <a:gd name="connsiteX9" fmla="*/ 7457 w 10000"/>
                <a:gd name="connsiteY9" fmla="*/ 9835 h 10000"/>
                <a:gd name="connsiteX10" fmla="*/ 10000 w 10000"/>
                <a:gd name="connsiteY10" fmla="*/ 9963 h 10000"/>
                <a:gd name="connsiteX0" fmla="*/ 0 w 7457"/>
                <a:gd name="connsiteY0" fmla="*/ 10000 h 10000"/>
                <a:gd name="connsiteX1" fmla="*/ 4 w 7457"/>
                <a:gd name="connsiteY1" fmla="*/ 6888 h 10000"/>
                <a:gd name="connsiteX2" fmla="*/ 967 w 7457"/>
                <a:gd name="connsiteY2" fmla="*/ 3528 h 10000"/>
                <a:gd name="connsiteX3" fmla="*/ 1834 w 7457"/>
                <a:gd name="connsiteY3" fmla="*/ 558 h 10000"/>
                <a:gd name="connsiteX4" fmla="*/ 2380 w 7457"/>
                <a:gd name="connsiteY4" fmla="*/ 1 h 10000"/>
                <a:gd name="connsiteX5" fmla="*/ 2977 w 7457"/>
                <a:gd name="connsiteY5" fmla="*/ 558 h 10000"/>
                <a:gd name="connsiteX6" fmla="*/ 3946 w 7457"/>
                <a:gd name="connsiteY6" fmla="*/ 3341 h 10000"/>
                <a:gd name="connsiteX7" fmla="*/ 5388 w 7457"/>
                <a:gd name="connsiteY7" fmla="*/ 7670 h 10000"/>
                <a:gd name="connsiteX8" fmla="*/ 6276 w 7457"/>
                <a:gd name="connsiteY8" fmla="*/ 9215 h 10000"/>
                <a:gd name="connsiteX9" fmla="*/ 7457 w 7457"/>
                <a:gd name="connsiteY9" fmla="*/ 9835 h 10000"/>
                <a:gd name="connsiteX0" fmla="*/ 0 w 8416"/>
                <a:gd name="connsiteY0" fmla="*/ 10000 h 10000"/>
                <a:gd name="connsiteX1" fmla="*/ 5 w 8416"/>
                <a:gd name="connsiteY1" fmla="*/ 6888 h 10000"/>
                <a:gd name="connsiteX2" fmla="*/ 1297 w 8416"/>
                <a:gd name="connsiteY2" fmla="*/ 3528 h 10000"/>
                <a:gd name="connsiteX3" fmla="*/ 2459 w 8416"/>
                <a:gd name="connsiteY3" fmla="*/ 558 h 10000"/>
                <a:gd name="connsiteX4" fmla="*/ 3192 w 8416"/>
                <a:gd name="connsiteY4" fmla="*/ 1 h 10000"/>
                <a:gd name="connsiteX5" fmla="*/ 3992 w 8416"/>
                <a:gd name="connsiteY5" fmla="*/ 558 h 10000"/>
                <a:gd name="connsiteX6" fmla="*/ 5292 w 8416"/>
                <a:gd name="connsiteY6" fmla="*/ 3341 h 10000"/>
                <a:gd name="connsiteX7" fmla="*/ 7225 w 8416"/>
                <a:gd name="connsiteY7" fmla="*/ 7670 h 10000"/>
                <a:gd name="connsiteX8" fmla="*/ 8416 w 8416"/>
                <a:gd name="connsiteY8" fmla="*/ 9215 h 10000"/>
                <a:gd name="connsiteX0" fmla="*/ 0 w 10000"/>
                <a:gd name="connsiteY0" fmla="*/ 10000 h 10000"/>
                <a:gd name="connsiteX1" fmla="*/ 6 w 10000"/>
                <a:gd name="connsiteY1" fmla="*/ 6888 h 10000"/>
                <a:gd name="connsiteX2" fmla="*/ 1541 w 10000"/>
                <a:gd name="connsiteY2" fmla="*/ 3528 h 10000"/>
                <a:gd name="connsiteX3" fmla="*/ 2922 w 10000"/>
                <a:gd name="connsiteY3" fmla="*/ 558 h 10000"/>
                <a:gd name="connsiteX4" fmla="*/ 3793 w 10000"/>
                <a:gd name="connsiteY4" fmla="*/ 1 h 10000"/>
                <a:gd name="connsiteX5" fmla="*/ 4743 w 10000"/>
                <a:gd name="connsiteY5" fmla="*/ 558 h 10000"/>
                <a:gd name="connsiteX6" fmla="*/ 6288 w 10000"/>
                <a:gd name="connsiteY6" fmla="*/ 3341 h 10000"/>
                <a:gd name="connsiteX7" fmla="*/ 8585 w 10000"/>
                <a:gd name="connsiteY7" fmla="*/ 7670 h 10000"/>
                <a:gd name="connsiteX8" fmla="*/ 10000 w 10000"/>
                <a:gd name="connsiteY8" fmla="*/ 9215 h 10000"/>
                <a:gd name="connsiteX0" fmla="*/ 0 w 8841"/>
                <a:gd name="connsiteY0" fmla="*/ 10000 h 10000"/>
                <a:gd name="connsiteX1" fmla="*/ 6 w 8841"/>
                <a:gd name="connsiteY1" fmla="*/ 6888 h 10000"/>
                <a:gd name="connsiteX2" fmla="*/ 1541 w 8841"/>
                <a:gd name="connsiteY2" fmla="*/ 3528 h 10000"/>
                <a:gd name="connsiteX3" fmla="*/ 2922 w 8841"/>
                <a:gd name="connsiteY3" fmla="*/ 558 h 10000"/>
                <a:gd name="connsiteX4" fmla="*/ 3793 w 8841"/>
                <a:gd name="connsiteY4" fmla="*/ 1 h 10000"/>
                <a:gd name="connsiteX5" fmla="*/ 4743 w 8841"/>
                <a:gd name="connsiteY5" fmla="*/ 558 h 10000"/>
                <a:gd name="connsiteX6" fmla="*/ 6288 w 8841"/>
                <a:gd name="connsiteY6" fmla="*/ 3341 h 10000"/>
                <a:gd name="connsiteX7" fmla="*/ 8585 w 8841"/>
                <a:gd name="connsiteY7" fmla="*/ 7670 h 10000"/>
                <a:gd name="connsiteX8" fmla="*/ 8841 w 8841"/>
                <a:gd name="connsiteY8" fmla="*/ 9152 h 10000"/>
                <a:gd name="connsiteX0" fmla="*/ 0 w 10000"/>
                <a:gd name="connsiteY0" fmla="*/ 10000 h 10000"/>
                <a:gd name="connsiteX1" fmla="*/ 7 w 10000"/>
                <a:gd name="connsiteY1" fmla="*/ 6888 h 10000"/>
                <a:gd name="connsiteX2" fmla="*/ 1743 w 10000"/>
                <a:gd name="connsiteY2" fmla="*/ 3528 h 10000"/>
                <a:gd name="connsiteX3" fmla="*/ 3305 w 10000"/>
                <a:gd name="connsiteY3" fmla="*/ 558 h 10000"/>
                <a:gd name="connsiteX4" fmla="*/ 4290 w 10000"/>
                <a:gd name="connsiteY4" fmla="*/ 1 h 10000"/>
                <a:gd name="connsiteX5" fmla="*/ 5365 w 10000"/>
                <a:gd name="connsiteY5" fmla="*/ 558 h 10000"/>
                <a:gd name="connsiteX6" fmla="*/ 7112 w 10000"/>
                <a:gd name="connsiteY6" fmla="*/ 3341 h 10000"/>
                <a:gd name="connsiteX7" fmla="*/ 9710 w 10000"/>
                <a:gd name="connsiteY7" fmla="*/ 7670 h 10000"/>
                <a:gd name="connsiteX8" fmla="*/ 10000 w 10000"/>
                <a:gd name="connsiteY8" fmla="*/ 9152 h 10000"/>
                <a:gd name="connsiteX0" fmla="*/ 0 w 10331"/>
                <a:gd name="connsiteY0" fmla="*/ 10000 h 10000"/>
                <a:gd name="connsiteX1" fmla="*/ 7 w 10331"/>
                <a:gd name="connsiteY1" fmla="*/ 6888 h 10000"/>
                <a:gd name="connsiteX2" fmla="*/ 1743 w 10331"/>
                <a:gd name="connsiteY2" fmla="*/ 3528 h 10000"/>
                <a:gd name="connsiteX3" fmla="*/ 3305 w 10331"/>
                <a:gd name="connsiteY3" fmla="*/ 558 h 10000"/>
                <a:gd name="connsiteX4" fmla="*/ 4290 w 10331"/>
                <a:gd name="connsiteY4" fmla="*/ 1 h 10000"/>
                <a:gd name="connsiteX5" fmla="*/ 5365 w 10331"/>
                <a:gd name="connsiteY5" fmla="*/ 558 h 10000"/>
                <a:gd name="connsiteX6" fmla="*/ 7112 w 10331"/>
                <a:gd name="connsiteY6" fmla="*/ 3341 h 10000"/>
                <a:gd name="connsiteX7" fmla="*/ 9710 w 10331"/>
                <a:gd name="connsiteY7" fmla="*/ 7670 h 10000"/>
                <a:gd name="connsiteX8" fmla="*/ 10000 w 10331"/>
                <a:gd name="connsiteY8" fmla="*/ 9152 h 10000"/>
                <a:gd name="connsiteX0" fmla="*/ 0 w 10331"/>
                <a:gd name="connsiteY0" fmla="*/ 10000 h 10000"/>
                <a:gd name="connsiteX1" fmla="*/ 7 w 10331"/>
                <a:gd name="connsiteY1" fmla="*/ 6888 h 10000"/>
                <a:gd name="connsiteX2" fmla="*/ 1743 w 10331"/>
                <a:gd name="connsiteY2" fmla="*/ 3528 h 10000"/>
                <a:gd name="connsiteX3" fmla="*/ 3305 w 10331"/>
                <a:gd name="connsiteY3" fmla="*/ 558 h 10000"/>
                <a:gd name="connsiteX4" fmla="*/ 4290 w 10331"/>
                <a:gd name="connsiteY4" fmla="*/ 1 h 10000"/>
                <a:gd name="connsiteX5" fmla="*/ 5365 w 10331"/>
                <a:gd name="connsiteY5" fmla="*/ 558 h 10000"/>
                <a:gd name="connsiteX6" fmla="*/ 7112 w 10331"/>
                <a:gd name="connsiteY6" fmla="*/ 3341 h 10000"/>
                <a:gd name="connsiteX7" fmla="*/ 9710 w 10331"/>
                <a:gd name="connsiteY7" fmla="*/ 7670 h 10000"/>
                <a:gd name="connsiteX8" fmla="*/ 10000 w 10331"/>
                <a:gd name="connsiteY8" fmla="*/ 9152 h 10000"/>
                <a:gd name="connsiteX0" fmla="*/ 0 w 10331"/>
                <a:gd name="connsiteY0" fmla="*/ 10000 h 10000"/>
                <a:gd name="connsiteX1" fmla="*/ 7 w 10331"/>
                <a:gd name="connsiteY1" fmla="*/ 6888 h 10000"/>
                <a:gd name="connsiteX2" fmla="*/ 1743 w 10331"/>
                <a:gd name="connsiteY2" fmla="*/ 3528 h 10000"/>
                <a:gd name="connsiteX3" fmla="*/ 3305 w 10331"/>
                <a:gd name="connsiteY3" fmla="*/ 558 h 10000"/>
                <a:gd name="connsiteX4" fmla="*/ 4290 w 10331"/>
                <a:gd name="connsiteY4" fmla="*/ 1 h 10000"/>
                <a:gd name="connsiteX5" fmla="*/ 5365 w 10331"/>
                <a:gd name="connsiteY5" fmla="*/ 558 h 10000"/>
                <a:gd name="connsiteX6" fmla="*/ 7112 w 10331"/>
                <a:gd name="connsiteY6" fmla="*/ 3341 h 10000"/>
                <a:gd name="connsiteX7" fmla="*/ 9710 w 10331"/>
                <a:gd name="connsiteY7" fmla="*/ 7670 h 10000"/>
                <a:gd name="connsiteX8" fmla="*/ 10000 w 10331"/>
                <a:gd name="connsiteY8" fmla="*/ 9152 h 10000"/>
                <a:gd name="connsiteX0" fmla="*/ 0 w 10216"/>
                <a:gd name="connsiteY0" fmla="*/ 10000 h 10000"/>
                <a:gd name="connsiteX1" fmla="*/ 7 w 10216"/>
                <a:gd name="connsiteY1" fmla="*/ 6888 h 10000"/>
                <a:gd name="connsiteX2" fmla="*/ 1743 w 10216"/>
                <a:gd name="connsiteY2" fmla="*/ 3528 h 10000"/>
                <a:gd name="connsiteX3" fmla="*/ 3305 w 10216"/>
                <a:gd name="connsiteY3" fmla="*/ 558 h 10000"/>
                <a:gd name="connsiteX4" fmla="*/ 4290 w 10216"/>
                <a:gd name="connsiteY4" fmla="*/ 1 h 10000"/>
                <a:gd name="connsiteX5" fmla="*/ 5365 w 10216"/>
                <a:gd name="connsiteY5" fmla="*/ 558 h 10000"/>
                <a:gd name="connsiteX6" fmla="*/ 7112 w 10216"/>
                <a:gd name="connsiteY6" fmla="*/ 3341 h 10000"/>
                <a:gd name="connsiteX7" fmla="*/ 9289 w 10216"/>
                <a:gd name="connsiteY7" fmla="*/ 6944 h 10000"/>
                <a:gd name="connsiteX8" fmla="*/ 10000 w 10216"/>
                <a:gd name="connsiteY8" fmla="*/ 9152 h 10000"/>
                <a:gd name="connsiteX0" fmla="*/ 0 w 10216"/>
                <a:gd name="connsiteY0" fmla="*/ 10000 h 10000"/>
                <a:gd name="connsiteX1" fmla="*/ 7 w 10216"/>
                <a:gd name="connsiteY1" fmla="*/ 6888 h 10000"/>
                <a:gd name="connsiteX2" fmla="*/ 1743 w 10216"/>
                <a:gd name="connsiteY2" fmla="*/ 3528 h 10000"/>
                <a:gd name="connsiteX3" fmla="*/ 3305 w 10216"/>
                <a:gd name="connsiteY3" fmla="*/ 558 h 10000"/>
                <a:gd name="connsiteX4" fmla="*/ 4290 w 10216"/>
                <a:gd name="connsiteY4" fmla="*/ 1 h 10000"/>
                <a:gd name="connsiteX5" fmla="*/ 5365 w 10216"/>
                <a:gd name="connsiteY5" fmla="*/ 558 h 10000"/>
                <a:gd name="connsiteX6" fmla="*/ 7112 w 10216"/>
                <a:gd name="connsiteY6" fmla="*/ 3341 h 10000"/>
                <a:gd name="connsiteX7" fmla="*/ 9289 w 10216"/>
                <a:gd name="connsiteY7" fmla="*/ 6944 h 10000"/>
                <a:gd name="connsiteX8" fmla="*/ 10000 w 10216"/>
                <a:gd name="connsiteY8" fmla="*/ 9152 h 10000"/>
                <a:gd name="connsiteX0" fmla="*/ 0 w 10216"/>
                <a:gd name="connsiteY0" fmla="*/ 10000 h 10000"/>
                <a:gd name="connsiteX1" fmla="*/ 7 w 10216"/>
                <a:gd name="connsiteY1" fmla="*/ 6888 h 10000"/>
                <a:gd name="connsiteX2" fmla="*/ 1743 w 10216"/>
                <a:gd name="connsiteY2" fmla="*/ 3528 h 10000"/>
                <a:gd name="connsiteX3" fmla="*/ 3305 w 10216"/>
                <a:gd name="connsiteY3" fmla="*/ 558 h 10000"/>
                <a:gd name="connsiteX4" fmla="*/ 4290 w 10216"/>
                <a:gd name="connsiteY4" fmla="*/ 1 h 10000"/>
                <a:gd name="connsiteX5" fmla="*/ 5365 w 10216"/>
                <a:gd name="connsiteY5" fmla="*/ 558 h 10000"/>
                <a:gd name="connsiteX6" fmla="*/ 7112 w 10216"/>
                <a:gd name="connsiteY6" fmla="*/ 3341 h 10000"/>
                <a:gd name="connsiteX7" fmla="*/ 9289 w 10216"/>
                <a:gd name="connsiteY7" fmla="*/ 6944 h 10000"/>
                <a:gd name="connsiteX8" fmla="*/ 10000 w 10216"/>
                <a:gd name="connsiteY8" fmla="*/ 9152 h 10000"/>
                <a:gd name="connsiteX0" fmla="*/ 0 w 10146"/>
                <a:gd name="connsiteY0" fmla="*/ 10000 h 10000"/>
                <a:gd name="connsiteX1" fmla="*/ 7 w 10146"/>
                <a:gd name="connsiteY1" fmla="*/ 6888 h 10000"/>
                <a:gd name="connsiteX2" fmla="*/ 1743 w 10146"/>
                <a:gd name="connsiteY2" fmla="*/ 3528 h 10000"/>
                <a:gd name="connsiteX3" fmla="*/ 3305 w 10146"/>
                <a:gd name="connsiteY3" fmla="*/ 558 h 10000"/>
                <a:gd name="connsiteX4" fmla="*/ 4290 w 10146"/>
                <a:gd name="connsiteY4" fmla="*/ 1 h 10000"/>
                <a:gd name="connsiteX5" fmla="*/ 5365 w 10146"/>
                <a:gd name="connsiteY5" fmla="*/ 558 h 10000"/>
                <a:gd name="connsiteX6" fmla="*/ 7112 w 10146"/>
                <a:gd name="connsiteY6" fmla="*/ 3341 h 10000"/>
                <a:gd name="connsiteX7" fmla="*/ 9289 w 10146"/>
                <a:gd name="connsiteY7" fmla="*/ 6944 h 10000"/>
                <a:gd name="connsiteX8" fmla="*/ 10000 w 10146"/>
                <a:gd name="connsiteY8" fmla="*/ 9152 h 10000"/>
                <a:gd name="connsiteX0" fmla="*/ 0 w 10064"/>
                <a:gd name="connsiteY0" fmla="*/ 10000 h 10000"/>
                <a:gd name="connsiteX1" fmla="*/ 7 w 10064"/>
                <a:gd name="connsiteY1" fmla="*/ 6888 h 10000"/>
                <a:gd name="connsiteX2" fmla="*/ 1743 w 10064"/>
                <a:gd name="connsiteY2" fmla="*/ 3528 h 10000"/>
                <a:gd name="connsiteX3" fmla="*/ 3305 w 10064"/>
                <a:gd name="connsiteY3" fmla="*/ 558 h 10000"/>
                <a:gd name="connsiteX4" fmla="*/ 4290 w 10064"/>
                <a:gd name="connsiteY4" fmla="*/ 1 h 10000"/>
                <a:gd name="connsiteX5" fmla="*/ 5365 w 10064"/>
                <a:gd name="connsiteY5" fmla="*/ 558 h 10000"/>
                <a:gd name="connsiteX6" fmla="*/ 7112 w 10064"/>
                <a:gd name="connsiteY6" fmla="*/ 3341 h 10000"/>
                <a:gd name="connsiteX7" fmla="*/ 9289 w 10064"/>
                <a:gd name="connsiteY7" fmla="*/ 6944 h 10000"/>
                <a:gd name="connsiteX8" fmla="*/ 10000 w 10064"/>
                <a:gd name="connsiteY8" fmla="*/ 9152 h 10000"/>
                <a:gd name="connsiteX0" fmla="*/ 0 w 10064"/>
                <a:gd name="connsiteY0" fmla="*/ 10000 h 10000"/>
                <a:gd name="connsiteX1" fmla="*/ 7 w 10064"/>
                <a:gd name="connsiteY1" fmla="*/ 6888 h 10000"/>
                <a:gd name="connsiteX2" fmla="*/ 1743 w 10064"/>
                <a:gd name="connsiteY2" fmla="*/ 3528 h 10000"/>
                <a:gd name="connsiteX3" fmla="*/ 3305 w 10064"/>
                <a:gd name="connsiteY3" fmla="*/ 558 h 10000"/>
                <a:gd name="connsiteX4" fmla="*/ 4290 w 10064"/>
                <a:gd name="connsiteY4" fmla="*/ 1 h 10000"/>
                <a:gd name="connsiteX5" fmla="*/ 5365 w 10064"/>
                <a:gd name="connsiteY5" fmla="*/ 558 h 10000"/>
                <a:gd name="connsiteX6" fmla="*/ 7112 w 10064"/>
                <a:gd name="connsiteY6" fmla="*/ 3341 h 10000"/>
                <a:gd name="connsiteX7" fmla="*/ 9289 w 10064"/>
                <a:gd name="connsiteY7" fmla="*/ 6944 h 10000"/>
                <a:gd name="connsiteX8" fmla="*/ 10000 w 10064"/>
                <a:gd name="connsiteY8" fmla="*/ 9436 h 10000"/>
                <a:gd name="connsiteX0" fmla="*/ 0 w 10064"/>
                <a:gd name="connsiteY0" fmla="*/ 10000 h 10000"/>
                <a:gd name="connsiteX1" fmla="*/ 7 w 10064"/>
                <a:gd name="connsiteY1" fmla="*/ 6888 h 10000"/>
                <a:gd name="connsiteX2" fmla="*/ 1743 w 10064"/>
                <a:gd name="connsiteY2" fmla="*/ 3528 h 10000"/>
                <a:gd name="connsiteX3" fmla="*/ 3305 w 10064"/>
                <a:gd name="connsiteY3" fmla="*/ 558 h 10000"/>
                <a:gd name="connsiteX4" fmla="*/ 4290 w 10064"/>
                <a:gd name="connsiteY4" fmla="*/ 1 h 10000"/>
                <a:gd name="connsiteX5" fmla="*/ 5365 w 10064"/>
                <a:gd name="connsiteY5" fmla="*/ 558 h 10000"/>
                <a:gd name="connsiteX6" fmla="*/ 7112 w 10064"/>
                <a:gd name="connsiteY6" fmla="*/ 3341 h 10000"/>
                <a:gd name="connsiteX7" fmla="*/ 9289 w 10064"/>
                <a:gd name="connsiteY7" fmla="*/ 6944 h 10000"/>
                <a:gd name="connsiteX8" fmla="*/ 10000 w 10064"/>
                <a:gd name="connsiteY8" fmla="*/ 9436 h 10000"/>
                <a:gd name="connsiteX0" fmla="*/ 0 w 10020"/>
                <a:gd name="connsiteY0" fmla="*/ 10000 h 10004"/>
                <a:gd name="connsiteX1" fmla="*/ 7 w 10020"/>
                <a:gd name="connsiteY1" fmla="*/ 6888 h 10004"/>
                <a:gd name="connsiteX2" fmla="*/ 1743 w 10020"/>
                <a:gd name="connsiteY2" fmla="*/ 3528 h 10004"/>
                <a:gd name="connsiteX3" fmla="*/ 3305 w 10020"/>
                <a:gd name="connsiteY3" fmla="*/ 558 h 10004"/>
                <a:gd name="connsiteX4" fmla="*/ 4290 w 10020"/>
                <a:gd name="connsiteY4" fmla="*/ 1 h 10004"/>
                <a:gd name="connsiteX5" fmla="*/ 5365 w 10020"/>
                <a:gd name="connsiteY5" fmla="*/ 558 h 10004"/>
                <a:gd name="connsiteX6" fmla="*/ 7112 w 10020"/>
                <a:gd name="connsiteY6" fmla="*/ 3341 h 10004"/>
                <a:gd name="connsiteX7" fmla="*/ 9289 w 10020"/>
                <a:gd name="connsiteY7" fmla="*/ 6944 h 10004"/>
                <a:gd name="connsiteX8" fmla="*/ 9953 w 10020"/>
                <a:gd name="connsiteY8" fmla="*/ 10004 h 10004"/>
                <a:gd name="connsiteX0" fmla="*/ 0 w 9953"/>
                <a:gd name="connsiteY0" fmla="*/ 10000 h 10004"/>
                <a:gd name="connsiteX1" fmla="*/ 7 w 9953"/>
                <a:gd name="connsiteY1" fmla="*/ 6888 h 10004"/>
                <a:gd name="connsiteX2" fmla="*/ 1743 w 9953"/>
                <a:gd name="connsiteY2" fmla="*/ 3528 h 10004"/>
                <a:gd name="connsiteX3" fmla="*/ 3305 w 9953"/>
                <a:gd name="connsiteY3" fmla="*/ 558 h 10004"/>
                <a:gd name="connsiteX4" fmla="*/ 4290 w 9953"/>
                <a:gd name="connsiteY4" fmla="*/ 1 h 10004"/>
                <a:gd name="connsiteX5" fmla="*/ 5365 w 9953"/>
                <a:gd name="connsiteY5" fmla="*/ 558 h 10004"/>
                <a:gd name="connsiteX6" fmla="*/ 7112 w 9953"/>
                <a:gd name="connsiteY6" fmla="*/ 3341 h 10004"/>
                <a:gd name="connsiteX7" fmla="*/ 9289 w 9953"/>
                <a:gd name="connsiteY7" fmla="*/ 6944 h 10004"/>
                <a:gd name="connsiteX8" fmla="*/ 9953 w 9953"/>
                <a:gd name="connsiteY8" fmla="*/ 10004 h 10004"/>
                <a:gd name="connsiteX0" fmla="*/ 0 w 9403"/>
                <a:gd name="connsiteY0" fmla="*/ 9996 h 10126"/>
                <a:gd name="connsiteX1" fmla="*/ 7 w 9403"/>
                <a:gd name="connsiteY1" fmla="*/ 6885 h 10126"/>
                <a:gd name="connsiteX2" fmla="*/ 1751 w 9403"/>
                <a:gd name="connsiteY2" fmla="*/ 3527 h 10126"/>
                <a:gd name="connsiteX3" fmla="*/ 3321 w 9403"/>
                <a:gd name="connsiteY3" fmla="*/ 558 h 10126"/>
                <a:gd name="connsiteX4" fmla="*/ 4310 w 9403"/>
                <a:gd name="connsiteY4" fmla="*/ 1 h 10126"/>
                <a:gd name="connsiteX5" fmla="*/ 5390 w 9403"/>
                <a:gd name="connsiteY5" fmla="*/ 558 h 10126"/>
                <a:gd name="connsiteX6" fmla="*/ 7146 w 9403"/>
                <a:gd name="connsiteY6" fmla="*/ 3340 h 10126"/>
                <a:gd name="connsiteX7" fmla="*/ 9333 w 9403"/>
                <a:gd name="connsiteY7" fmla="*/ 6941 h 10126"/>
                <a:gd name="connsiteX8" fmla="*/ 9388 w 9403"/>
                <a:gd name="connsiteY8" fmla="*/ 10126 h 10126"/>
                <a:gd name="connsiteX0" fmla="*/ 0 w 9984"/>
                <a:gd name="connsiteY0" fmla="*/ 9872 h 10000"/>
                <a:gd name="connsiteX1" fmla="*/ 7 w 9984"/>
                <a:gd name="connsiteY1" fmla="*/ 6799 h 10000"/>
                <a:gd name="connsiteX2" fmla="*/ 1862 w 9984"/>
                <a:gd name="connsiteY2" fmla="*/ 3483 h 10000"/>
                <a:gd name="connsiteX3" fmla="*/ 3532 w 9984"/>
                <a:gd name="connsiteY3" fmla="*/ 551 h 10000"/>
                <a:gd name="connsiteX4" fmla="*/ 4584 w 9984"/>
                <a:gd name="connsiteY4" fmla="*/ 1 h 10000"/>
                <a:gd name="connsiteX5" fmla="*/ 5732 w 9984"/>
                <a:gd name="connsiteY5" fmla="*/ 551 h 10000"/>
                <a:gd name="connsiteX6" fmla="*/ 7600 w 9984"/>
                <a:gd name="connsiteY6" fmla="*/ 3298 h 10000"/>
                <a:gd name="connsiteX7" fmla="*/ 9926 w 9984"/>
                <a:gd name="connsiteY7" fmla="*/ 6855 h 10000"/>
                <a:gd name="connsiteX8" fmla="*/ 9984 w 9984"/>
                <a:gd name="connsiteY8" fmla="*/ 10000 h 10000"/>
                <a:gd name="connsiteX0" fmla="*/ 0 w 9956"/>
                <a:gd name="connsiteY0" fmla="*/ 9872 h 9875"/>
                <a:gd name="connsiteX1" fmla="*/ 7 w 9956"/>
                <a:gd name="connsiteY1" fmla="*/ 6799 h 9875"/>
                <a:gd name="connsiteX2" fmla="*/ 1865 w 9956"/>
                <a:gd name="connsiteY2" fmla="*/ 3483 h 9875"/>
                <a:gd name="connsiteX3" fmla="*/ 3538 w 9956"/>
                <a:gd name="connsiteY3" fmla="*/ 551 h 9875"/>
                <a:gd name="connsiteX4" fmla="*/ 4591 w 9956"/>
                <a:gd name="connsiteY4" fmla="*/ 1 h 9875"/>
                <a:gd name="connsiteX5" fmla="*/ 5741 w 9956"/>
                <a:gd name="connsiteY5" fmla="*/ 551 h 9875"/>
                <a:gd name="connsiteX6" fmla="*/ 7612 w 9956"/>
                <a:gd name="connsiteY6" fmla="*/ 3298 h 9875"/>
                <a:gd name="connsiteX7" fmla="*/ 9942 w 9956"/>
                <a:gd name="connsiteY7" fmla="*/ 6855 h 9875"/>
                <a:gd name="connsiteX8" fmla="*/ 9950 w 9956"/>
                <a:gd name="connsiteY8" fmla="*/ 9875 h 9875"/>
                <a:gd name="connsiteX0" fmla="*/ 94 w 10094"/>
                <a:gd name="connsiteY0" fmla="*/ 9997 h 10000"/>
                <a:gd name="connsiteX1" fmla="*/ 0 w 10094"/>
                <a:gd name="connsiteY1" fmla="*/ 6885 h 10000"/>
                <a:gd name="connsiteX2" fmla="*/ 1967 w 10094"/>
                <a:gd name="connsiteY2" fmla="*/ 3527 h 10000"/>
                <a:gd name="connsiteX3" fmla="*/ 3648 w 10094"/>
                <a:gd name="connsiteY3" fmla="*/ 558 h 10000"/>
                <a:gd name="connsiteX4" fmla="*/ 4705 w 10094"/>
                <a:gd name="connsiteY4" fmla="*/ 1 h 10000"/>
                <a:gd name="connsiteX5" fmla="*/ 5860 w 10094"/>
                <a:gd name="connsiteY5" fmla="*/ 558 h 10000"/>
                <a:gd name="connsiteX6" fmla="*/ 7740 w 10094"/>
                <a:gd name="connsiteY6" fmla="*/ 3340 h 10000"/>
                <a:gd name="connsiteX7" fmla="*/ 10080 w 10094"/>
                <a:gd name="connsiteY7" fmla="*/ 6942 h 10000"/>
                <a:gd name="connsiteX8" fmla="*/ 10088 w 10094"/>
                <a:gd name="connsiteY8" fmla="*/ 10000 h 10000"/>
                <a:gd name="connsiteX0" fmla="*/ 94 w 10094"/>
                <a:gd name="connsiteY0" fmla="*/ 9997 h 10000"/>
                <a:gd name="connsiteX1" fmla="*/ 0 w 10094"/>
                <a:gd name="connsiteY1" fmla="*/ 6885 h 10000"/>
                <a:gd name="connsiteX2" fmla="*/ 1967 w 10094"/>
                <a:gd name="connsiteY2" fmla="*/ 3527 h 10000"/>
                <a:gd name="connsiteX3" fmla="*/ 3648 w 10094"/>
                <a:gd name="connsiteY3" fmla="*/ 558 h 10000"/>
                <a:gd name="connsiteX4" fmla="*/ 4705 w 10094"/>
                <a:gd name="connsiteY4" fmla="*/ 1 h 10000"/>
                <a:gd name="connsiteX5" fmla="*/ 5860 w 10094"/>
                <a:gd name="connsiteY5" fmla="*/ 558 h 10000"/>
                <a:gd name="connsiteX6" fmla="*/ 7740 w 10094"/>
                <a:gd name="connsiteY6" fmla="*/ 3340 h 10000"/>
                <a:gd name="connsiteX7" fmla="*/ 10080 w 10094"/>
                <a:gd name="connsiteY7" fmla="*/ 6942 h 10000"/>
                <a:gd name="connsiteX8" fmla="*/ 10088 w 10094"/>
                <a:gd name="connsiteY8" fmla="*/ 10000 h 10000"/>
                <a:gd name="connsiteX0" fmla="*/ 94 w 10094"/>
                <a:gd name="connsiteY0" fmla="*/ 9997 h 10000"/>
                <a:gd name="connsiteX1" fmla="*/ 0 w 10094"/>
                <a:gd name="connsiteY1" fmla="*/ 6885 h 10000"/>
                <a:gd name="connsiteX2" fmla="*/ 1967 w 10094"/>
                <a:gd name="connsiteY2" fmla="*/ 3527 h 10000"/>
                <a:gd name="connsiteX3" fmla="*/ 3648 w 10094"/>
                <a:gd name="connsiteY3" fmla="*/ 558 h 10000"/>
                <a:gd name="connsiteX4" fmla="*/ 4705 w 10094"/>
                <a:gd name="connsiteY4" fmla="*/ 1 h 10000"/>
                <a:gd name="connsiteX5" fmla="*/ 5860 w 10094"/>
                <a:gd name="connsiteY5" fmla="*/ 558 h 10000"/>
                <a:gd name="connsiteX6" fmla="*/ 7740 w 10094"/>
                <a:gd name="connsiteY6" fmla="*/ 3340 h 10000"/>
                <a:gd name="connsiteX7" fmla="*/ 10080 w 10094"/>
                <a:gd name="connsiteY7" fmla="*/ 6942 h 10000"/>
                <a:gd name="connsiteX8" fmla="*/ 10088 w 10094"/>
                <a:gd name="connsiteY8" fmla="*/ 10000 h 10000"/>
                <a:gd name="connsiteX0" fmla="*/ 0 w 10101"/>
                <a:gd name="connsiteY0" fmla="*/ 9997 h 10000"/>
                <a:gd name="connsiteX1" fmla="*/ 7 w 10101"/>
                <a:gd name="connsiteY1" fmla="*/ 6885 h 10000"/>
                <a:gd name="connsiteX2" fmla="*/ 1974 w 10101"/>
                <a:gd name="connsiteY2" fmla="*/ 3527 h 10000"/>
                <a:gd name="connsiteX3" fmla="*/ 3655 w 10101"/>
                <a:gd name="connsiteY3" fmla="*/ 558 h 10000"/>
                <a:gd name="connsiteX4" fmla="*/ 4712 w 10101"/>
                <a:gd name="connsiteY4" fmla="*/ 1 h 10000"/>
                <a:gd name="connsiteX5" fmla="*/ 5867 w 10101"/>
                <a:gd name="connsiteY5" fmla="*/ 558 h 10000"/>
                <a:gd name="connsiteX6" fmla="*/ 7747 w 10101"/>
                <a:gd name="connsiteY6" fmla="*/ 3340 h 10000"/>
                <a:gd name="connsiteX7" fmla="*/ 10087 w 10101"/>
                <a:gd name="connsiteY7" fmla="*/ 6942 h 10000"/>
                <a:gd name="connsiteX8" fmla="*/ 10095 w 10101"/>
                <a:gd name="connsiteY8" fmla="*/ 10000 h 10000"/>
                <a:gd name="connsiteX0" fmla="*/ 0 w 10101"/>
                <a:gd name="connsiteY0" fmla="*/ 9997 h 10000"/>
                <a:gd name="connsiteX1" fmla="*/ 7 w 10101"/>
                <a:gd name="connsiteY1" fmla="*/ 6885 h 10000"/>
                <a:gd name="connsiteX2" fmla="*/ 1974 w 10101"/>
                <a:gd name="connsiteY2" fmla="*/ 3527 h 10000"/>
                <a:gd name="connsiteX3" fmla="*/ 3655 w 10101"/>
                <a:gd name="connsiteY3" fmla="*/ 558 h 10000"/>
                <a:gd name="connsiteX4" fmla="*/ 4712 w 10101"/>
                <a:gd name="connsiteY4" fmla="*/ 1 h 10000"/>
                <a:gd name="connsiteX5" fmla="*/ 5867 w 10101"/>
                <a:gd name="connsiteY5" fmla="*/ 558 h 10000"/>
                <a:gd name="connsiteX6" fmla="*/ 7747 w 10101"/>
                <a:gd name="connsiteY6" fmla="*/ 3340 h 10000"/>
                <a:gd name="connsiteX7" fmla="*/ 10087 w 10101"/>
                <a:gd name="connsiteY7" fmla="*/ 6942 h 10000"/>
                <a:gd name="connsiteX8" fmla="*/ 10095 w 10101"/>
                <a:gd name="connsiteY8" fmla="*/ 10000 h 10000"/>
                <a:gd name="connsiteX0" fmla="*/ 0 w 10101"/>
                <a:gd name="connsiteY0" fmla="*/ 9997 h 10000"/>
                <a:gd name="connsiteX1" fmla="*/ 7 w 10101"/>
                <a:gd name="connsiteY1" fmla="*/ 6885 h 10000"/>
                <a:gd name="connsiteX2" fmla="*/ 1974 w 10101"/>
                <a:gd name="connsiteY2" fmla="*/ 3527 h 10000"/>
                <a:gd name="connsiteX3" fmla="*/ 3655 w 10101"/>
                <a:gd name="connsiteY3" fmla="*/ 558 h 10000"/>
                <a:gd name="connsiteX4" fmla="*/ 4712 w 10101"/>
                <a:gd name="connsiteY4" fmla="*/ 1 h 10000"/>
                <a:gd name="connsiteX5" fmla="*/ 5867 w 10101"/>
                <a:gd name="connsiteY5" fmla="*/ 558 h 10000"/>
                <a:gd name="connsiteX6" fmla="*/ 7747 w 10101"/>
                <a:gd name="connsiteY6" fmla="*/ 3340 h 10000"/>
                <a:gd name="connsiteX7" fmla="*/ 10087 w 10101"/>
                <a:gd name="connsiteY7" fmla="*/ 6942 h 10000"/>
                <a:gd name="connsiteX8" fmla="*/ 10095 w 10101"/>
                <a:gd name="connsiteY8" fmla="*/ 10000 h 10000"/>
                <a:gd name="connsiteX0" fmla="*/ 0 w 10101"/>
                <a:gd name="connsiteY0" fmla="*/ 9997 h 10000"/>
                <a:gd name="connsiteX1" fmla="*/ 7 w 10101"/>
                <a:gd name="connsiteY1" fmla="*/ 6885 h 10000"/>
                <a:gd name="connsiteX2" fmla="*/ 1974 w 10101"/>
                <a:gd name="connsiteY2" fmla="*/ 3527 h 10000"/>
                <a:gd name="connsiteX3" fmla="*/ 3655 w 10101"/>
                <a:gd name="connsiteY3" fmla="*/ 558 h 10000"/>
                <a:gd name="connsiteX4" fmla="*/ 4712 w 10101"/>
                <a:gd name="connsiteY4" fmla="*/ 1 h 10000"/>
                <a:gd name="connsiteX5" fmla="*/ 5867 w 10101"/>
                <a:gd name="connsiteY5" fmla="*/ 558 h 10000"/>
                <a:gd name="connsiteX6" fmla="*/ 7747 w 10101"/>
                <a:gd name="connsiteY6" fmla="*/ 3340 h 10000"/>
                <a:gd name="connsiteX7" fmla="*/ 10087 w 10101"/>
                <a:gd name="connsiteY7" fmla="*/ 6942 h 10000"/>
                <a:gd name="connsiteX8" fmla="*/ 10095 w 10101"/>
                <a:gd name="connsiteY8" fmla="*/ 10000 h 10000"/>
                <a:gd name="connsiteX0" fmla="*/ 77 w 10178"/>
                <a:gd name="connsiteY0" fmla="*/ 9997 h 10000"/>
                <a:gd name="connsiteX1" fmla="*/ 0 w 10178"/>
                <a:gd name="connsiteY1" fmla="*/ 6885 h 10000"/>
                <a:gd name="connsiteX2" fmla="*/ 2051 w 10178"/>
                <a:gd name="connsiteY2" fmla="*/ 3527 h 10000"/>
                <a:gd name="connsiteX3" fmla="*/ 3732 w 10178"/>
                <a:gd name="connsiteY3" fmla="*/ 558 h 10000"/>
                <a:gd name="connsiteX4" fmla="*/ 4789 w 10178"/>
                <a:gd name="connsiteY4" fmla="*/ 1 h 10000"/>
                <a:gd name="connsiteX5" fmla="*/ 5944 w 10178"/>
                <a:gd name="connsiteY5" fmla="*/ 558 h 10000"/>
                <a:gd name="connsiteX6" fmla="*/ 7824 w 10178"/>
                <a:gd name="connsiteY6" fmla="*/ 3340 h 10000"/>
                <a:gd name="connsiteX7" fmla="*/ 10164 w 10178"/>
                <a:gd name="connsiteY7" fmla="*/ 6942 h 10000"/>
                <a:gd name="connsiteX8" fmla="*/ 10172 w 10178"/>
                <a:gd name="connsiteY8" fmla="*/ 10000 h 10000"/>
                <a:gd name="connsiteX0" fmla="*/ 0 w 10185"/>
                <a:gd name="connsiteY0" fmla="*/ 10050 h 10050"/>
                <a:gd name="connsiteX1" fmla="*/ 7 w 10185"/>
                <a:gd name="connsiteY1" fmla="*/ 6885 h 10050"/>
                <a:gd name="connsiteX2" fmla="*/ 2058 w 10185"/>
                <a:gd name="connsiteY2" fmla="*/ 3527 h 10050"/>
                <a:gd name="connsiteX3" fmla="*/ 3739 w 10185"/>
                <a:gd name="connsiteY3" fmla="*/ 558 h 10050"/>
                <a:gd name="connsiteX4" fmla="*/ 4796 w 10185"/>
                <a:gd name="connsiteY4" fmla="*/ 1 h 10050"/>
                <a:gd name="connsiteX5" fmla="*/ 5951 w 10185"/>
                <a:gd name="connsiteY5" fmla="*/ 558 h 10050"/>
                <a:gd name="connsiteX6" fmla="*/ 7831 w 10185"/>
                <a:gd name="connsiteY6" fmla="*/ 3340 h 10050"/>
                <a:gd name="connsiteX7" fmla="*/ 10171 w 10185"/>
                <a:gd name="connsiteY7" fmla="*/ 6942 h 10050"/>
                <a:gd name="connsiteX8" fmla="*/ 10179 w 10185"/>
                <a:gd name="connsiteY8" fmla="*/ 10000 h 10050"/>
                <a:gd name="connsiteX0" fmla="*/ 0 w 10185"/>
                <a:gd name="connsiteY0" fmla="*/ 9945 h 10000"/>
                <a:gd name="connsiteX1" fmla="*/ 7 w 10185"/>
                <a:gd name="connsiteY1" fmla="*/ 6885 h 10000"/>
                <a:gd name="connsiteX2" fmla="*/ 2058 w 10185"/>
                <a:gd name="connsiteY2" fmla="*/ 3527 h 10000"/>
                <a:gd name="connsiteX3" fmla="*/ 3739 w 10185"/>
                <a:gd name="connsiteY3" fmla="*/ 558 h 10000"/>
                <a:gd name="connsiteX4" fmla="*/ 4796 w 10185"/>
                <a:gd name="connsiteY4" fmla="*/ 1 h 10000"/>
                <a:gd name="connsiteX5" fmla="*/ 5951 w 10185"/>
                <a:gd name="connsiteY5" fmla="*/ 558 h 10000"/>
                <a:gd name="connsiteX6" fmla="*/ 7831 w 10185"/>
                <a:gd name="connsiteY6" fmla="*/ 3340 h 10000"/>
                <a:gd name="connsiteX7" fmla="*/ 10171 w 10185"/>
                <a:gd name="connsiteY7" fmla="*/ 6942 h 10000"/>
                <a:gd name="connsiteX8" fmla="*/ 10179 w 10185"/>
                <a:gd name="connsiteY8" fmla="*/ 10000 h 10000"/>
                <a:gd name="connsiteX0" fmla="*/ 0 w 10185"/>
                <a:gd name="connsiteY0" fmla="*/ 9945 h 10000"/>
                <a:gd name="connsiteX1" fmla="*/ 870 w 10185"/>
                <a:gd name="connsiteY1" fmla="*/ 5682 h 10000"/>
                <a:gd name="connsiteX2" fmla="*/ 2058 w 10185"/>
                <a:gd name="connsiteY2" fmla="*/ 3527 h 10000"/>
                <a:gd name="connsiteX3" fmla="*/ 3739 w 10185"/>
                <a:gd name="connsiteY3" fmla="*/ 558 h 10000"/>
                <a:gd name="connsiteX4" fmla="*/ 4796 w 10185"/>
                <a:gd name="connsiteY4" fmla="*/ 1 h 10000"/>
                <a:gd name="connsiteX5" fmla="*/ 5951 w 10185"/>
                <a:gd name="connsiteY5" fmla="*/ 558 h 10000"/>
                <a:gd name="connsiteX6" fmla="*/ 7831 w 10185"/>
                <a:gd name="connsiteY6" fmla="*/ 3340 h 10000"/>
                <a:gd name="connsiteX7" fmla="*/ 10171 w 10185"/>
                <a:gd name="connsiteY7" fmla="*/ 6942 h 10000"/>
                <a:gd name="connsiteX8" fmla="*/ 10179 w 10185"/>
                <a:gd name="connsiteY8" fmla="*/ 10000 h 10000"/>
                <a:gd name="connsiteX0" fmla="*/ 0 w 10179"/>
                <a:gd name="connsiteY0" fmla="*/ 9945 h 10000"/>
                <a:gd name="connsiteX1" fmla="*/ 870 w 10179"/>
                <a:gd name="connsiteY1" fmla="*/ 5682 h 10000"/>
                <a:gd name="connsiteX2" fmla="*/ 2058 w 10179"/>
                <a:gd name="connsiteY2" fmla="*/ 3527 h 10000"/>
                <a:gd name="connsiteX3" fmla="*/ 3739 w 10179"/>
                <a:gd name="connsiteY3" fmla="*/ 558 h 10000"/>
                <a:gd name="connsiteX4" fmla="*/ 4796 w 10179"/>
                <a:gd name="connsiteY4" fmla="*/ 1 h 10000"/>
                <a:gd name="connsiteX5" fmla="*/ 5951 w 10179"/>
                <a:gd name="connsiteY5" fmla="*/ 558 h 10000"/>
                <a:gd name="connsiteX6" fmla="*/ 7831 w 10179"/>
                <a:gd name="connsiteY6" fmla="*/ 3340 h 10000"/>
                <a:gd name="connsiteX7" fmla="*/ 9404 w 10179"/>
                <a:gd name="connsiteY7" fmla="*/ 5619 h 10000"/>
                <a:gd name="connsiteX8" fmla="*/ 10179 w 10179"/>
                <a:gd name="connsiteY8" fmla="*/ 10000 h 10000"/>
                <a:gd name="connsiteX0" fmla="*/ 90 w 9310"/>
                <a:gd name="connsiteY0" fmla="*/ 9945 h 10000"/>
                <a:gd name="connsiteX1" fmla="*/ 1 w 9310"/>
                <a:gd name="connsiteY1" fmla="*/ 5682 h 10000"/>
                <a:gd name="connsiteX2" fmla="*/ 1189 w 9310"/>
                <a:gd name="connsiteY2" fmla="*/ 3527 h 10000"/>
                <a:gd name="connsiteX3" fmla="*/ 2870 w 9310"/>
                <a:gd name="connsiteY3" fmla="*/ 558 h 10000"/>
                <a:gd name="connsiteX4" fmla="*/ 3927 w 9310"/>
                <a:gd name="connsiteY4" fmla="*/ 1 h 10000"/>
                <a:gd name="connsiteX5" fmla="*/ 5082 w 9310"/>
                <a:gd name="connsiteY5" fmla="*/ 558 h 10000"/>
                <a:gd name="connsiteX6" fmla="*/ 6962 w 9310"/>
                <a:gd name="connsiteY6" fmla="*/ 3340 h 10000"/>
                <a:gd name="connsiteX7" fmla="*/ 8535 w 9310"/>
                <a:gd name="connsiteY7" fmla="*/ 5619 h 10000"/>
                <a:gd name="connsiteX8" fmla="*/ 9310 w 9310"/>
                <a:gd name="connsiteY8" fmla="*/ 10000 h 10000"/>
                <a:gd name="connsiteX0" fmla="*/ 97 w 10000"/>
                <a:gd name="connsiteY0" fmla="*/ 10065 h 10065"/>
                <a:gd name="connsiteX1" fmla="*/ 1 w 10000"/>
                <a:gd name="connsiteY1" fmla="*/ 5682 h 10065"/>
                <a:gd name="connsiteX2" fmla="*/ 1277 w 10000"/>
                <a:gd name="connsiteY2" fmla="*/ 3527 h 10065"/>
                <a:gd name="connsiteX3" fmla="*/ 3083 w 10000"/>
                <a:gd name="connsiteY3" fmla="*/ 558 h 10065"/>
                <a:gd name="connsiteX4" fmla="*/ 4218 w 10000"/>
                <a:gd name="connsiteY4" fmla="*/ 1 h 10065"/>
                <a:gd name="connsiteX5" fmla="*/ 5459 w 10000"/>
                <a:gd name="connsiteY5" fmla="*/ 558 h 10065"/>
                <a:gd name="connsiteX6" fmla="*/ 7478 w 10000"/>
                <a:gd name="connsiteY6" fmla="*/ 3340 h 10065"/>
                <a:gd name="connsiteX7" fmla="*/ 9168 w 10000"/>
                <a:gd name="connsiteY7" fmla="*/ 5619 h 10065"/>
                <a:gd name="connsiteX8" fmla="*/ 10000 w 10000"/>
                <a:gd name="connsiteY8" fmla="*/ 10000 h 10065"/>
                <a:gd name="connsiteX0" fmla="*/ 96 w 9999"/>
                <a:gd name="connsiteY0" fmla="*/ 10065 h 10065"/>
                <a:gd name="connsiteX1" fmla="*/ 0 w 9999"/>
                <a:gd name="connsiteY1" fmla="*/ 5682 h 10065"/>
                <a:gd name="connsiteX2" fmla="*/ 1276 w 9999"/>
                <a:gd name="connsiteY2" fmla="*/ 3527 h 10065"/>
                <a:gd name="connsiteX3" fmla="*/ 3082 w 9999"/>
                <a:gd name="connsiteY3" fmla="*/ 558 h 10065"/>
                <a:gd name="connsiteX4" fmla="*/ 4217 w 9999"/>
                <a:gd name="connsiteY4" fmla="*/ 1 h 10065"/>
                <a:gd name="connsiteX5" fmla="*/ 5458 w 9999"/>
                <a:gd name="connsiteY5" fmla="*/ 558 h 10065"/>
                <a:gd name="connsiteX6" fmla="*/ 7477 w 9999"/>
                <a:gd name="connsiteY6" fmla="*/ 3340 h 10065"/>
                <a:gd name="connsiteX7" fmla="*/ 9167 w 9999"/>
                <a:gd name="connsiteY7" fmla="*/ 5619 h 10065"/>
                <a:gd name="connsiteX8" fmla="*/ 9999 w 9999"/>
                <a:gd name="connsiteY8" fmla="*/ 10000 h 10065"/>
                <a:gd name="connsiteX0" fmla="*/ 96 w 10000"/>
                <a:gd name="connsiteY0" fmla="*/ 10000 h 10000"/>
                <a:gd name="connsiteX1" fmla="*/ 0 w 10000"/>
                <a:gd name="connsiteY1" fmla="*/ 5645 h 10000"/>
                <a:gd name="connsiteX2" fmla="*/ 1276 w 10000"/>
                <a:gd name="connsiteY2" fmla="*/ 3504 h 10000"/>
                <a:gd name="connsiteX3" fmla="*/ 3082 w 10000"/>
                <a:gd name="connsiteY3" fmla="*/ 554 h 10000"/>
                <a:gd name="connsiteX4" fmla="*/ 4217 w 10000"/>
                <a:gd name="connsiteY4" fmla="*/ 1 h 10000"/>
                <a:gd name="connsiteX5" fmla="*/ 5459 w 10000"/>
                <a:gd name="connsiteY5" fmla="*/ 554 h 10000"/>
                <a:gd name="connsiteX6" fmla="*/ 7478 w 10000"/>
                <a:gd name="connsiteY6" fmla="*/ 3318 h 10000"/>
                <a:gd name="connsiteX7" fmla="*/ 9168 w 10000"/>
                <a:gd name="connsiteY7" fmla="*/ 5583 h 10000"/>
                <a:gd name="connsiteX8" fmla="*/ 10000 w 10000"/>
                <a:gd name="connsiteY8" fmla="*/ 9935 h 10000"/>
                <a:gd name="connsiteX0" fmla="*/ 96 w 10000"/>
                <a:gd name="connsiteY0" fmla="*/ 10000 h 10000"/>
                <a:gd name="connsiteX1" fmla="*/ 0 w 10000"/>
                <a:gd name="connsiteY1" fmla="*/ 5645 h 10000"/>
                <a:gd name="connsiteX2" fmla="*/ 1276 w 10000"/>
                <a:gd name="connsiteY2" fmla="*/ 3504 h 10000"/>
                <a:gd name="connsiteX3" fmla="*/ 3082 w 10000"/>
                <a:gd name="connsiteY3" fmla="*/ 554 h 10000"/>
                <a:gd name="connsiteX4" fmla="*/ 4217 w 10000"/>
                <a:gd name="connsiteY4" fmla="*/ 1 h 10000"/>
                <a:gd name="connsiteX5" fmla="*/ 5459 w 10000"/>
                <a:gd name="connsiteY5" fmla="*/ 554 h 10000"/>
                <a:gd name="connsiteX6" fmla="*/ 7478 w 10000"/>
                <a:gd name="connsiteY6" fmla="*/ 3318 h 10000"/>
                <a:gd name="connsiteX7" fmla="*/ 9168 w 10000"/>
                <a:gd name="connsiteY7" fmla="*/ 5583 h 10000"/>
                <a:gd name="connsiteX8" fmla="*/ 10000 w 10000"/>
                <a:gd name="connsiteY8" fmla="*/ 9935 h 10000"/>
                <a:gd name="connsiteX0" fmla="*/ 0 w 10007"/>
                <a:gd name="connsiteY0" fmla="*/ 9881 h 9935"/>
                <a:gd name="connsiteX1" fmla="*/ 7 w 10007"/>
                <a:gd name="connsiteY1" fmla="*/ 5645 h 9935"/>
                <a:gd name="connsiteX2" fmla="*/ 1283 w 10007"/>
                <a:gd name="connsiteY2" fmla="*/ 3504 h 9935"/>
                <a:gd name="connsiteX3" fmla="*/ 3089 w 10007"/>
                <a:gd name="connsiteY3" fmla="*/ 554 h 9935"/>
                <a:gd name="connsiteX4" fmla="*/ 4224 w 10007"/>
                <a:gd name="connsiteY4" fmla="*/ 1 h 9935"/>
                <a:gd name="connsiteX5" fmla="*/ 5466 w 10007"/>
                <a:gd name="connsiteY5" fmla="*/ 554 h 9935"/>
                <a:gd name="connsiteX6" fmla="*/ 7485 w 10007"/>
                <a:gd name="connsiteY6" fmla="*/ 3318 h 9935"/>
                <a:gd name="connsiteX7" fmla="*/ 9175 w 10007"/>
                <a:gd name="connsiteY7" fmla="*/ 5583 h 9935"/>
                <a:gd name="connsiteX8" fmla="*/ 10007 w 10007"/>
                <a:gd name="connsiteY8" fmla="*/ 9935 h 9935"/>
                <a:gd name="connsiteX0" fmla="*/ 0 w 9382"/>
                <a:gd name="connsiteY0" fmla="*/ 9946 h 10120"/>
                <a:gd name="connsiteX1" fmla="*/ 7 w 9382"/>
                <a:gd name="connsiteY1" fmla="*/ 5682 h 10120"/>
                <a:gd name="connsiteX2" fmla="*/ 1282 w 9382"/>
                <a:gd name="connsiteY2" fmla="*/ 3527 h 10120"/>
                <a:gd name="connsiteX3" fmla="*/ 3087 w 9382"/>
                <a:gd name="connsiteY3" fmla="*/ 558 h 10120"/>
                <a:gd name="connsiteX4" fmla="*/ 4221 w 9382"/>
                <a:gd name="connsiteY4" fmla="*/ 1 h 10120"/>
                <a:gd name="connsiteX5" fmla="*/ 5462 w 9382"/>
                <a:gd name="connsiteY5" fmla="*/ 558 h 10120"/>
                <a:gd name="connsiteX6" fmla="*/ 7480 w 9382"/>
                <a:gd name="connsiteY6" fmla="*/ 3340 h 10120"/>
                <a:gd name="connsiteX7" fmla="*/ 9169 w 9382"/>
                <a:gd name="connsiteY7" fmla="*/ 5620 h 10120"/>
                <a:gd name="connsiteX8" fmla="*/ 9382 w 9382"/>
                <a:gd name="connsiteY8" fmla="*/ 10120 h 10120"/>
                <a:gd name="connsiteX0" fmla="*/ 0 w 10000"/>
                <a:gd name="connsiteY0" fmla="*/ 9828 h 9828"/>
                <a:gd name="connsiteX1" fmla="*/ 7 w 10000"/>
                <a:gd name="connsiteY1" fmla="*/ 5615 h 9828"/>
                <a:gd name="connsiteX2" fmla="*/ 1366 w 10000"/>
                <a:gd name="connsiteY2" fmla="*/ 3485 h 9828"/>
                <a:gd name="connsiteX3" fmla="*/ 3290 w 10000"/>
                <a:gd name="connsiteY3" fmla="*/ 551 h 9828"/>
                <a:gd name="connsiteX4" fmla="*/ 4499 w 10000"/>
                <a:gd name="connsiteY4" fmla="*/ 1 h 9828"/>
                <a:gd name="connsiteX5" fmla="*/ 5822 w 10000"/>
                <a:gd name="connsiteY5" fmla="*/ 551 h 9828"/>
                <a:gd name="connsiteX6" fmla="*/ 7973 w 10000"/>
                <a:gd name="connsiteY6" fmla="*/ 3300 h 9828"/>
                <a:gd name="connsiteX7" fmla="*/ 9773 w 10000"/>
                <a:gd name="connsiteY7" fmla="*/ 5553 h 9828"/>
                <a:gd name="connsiteX8" fmla="*/ 10000 w 10000"/>
                <a:gd name="connsiteY8" fmla="*/ 9822 h 9828"/>
                <a:gd name="connsiteX0" fmla="*/ 0 w 10000"/>
                <a:gd name="connsiteY0" fmla="*/ 10000 h 10000"/>
                <a:gd name="connsiteX1" fmla="*/ 7 w 10000"/>
                <a:gd name="connsiteY1" fmla="*/ 5713 h 10000"/>
                <a:gd name="connsiteX2" fmla="*/ 1366 w 10000"/>
                <a:gd name="connsiteY2" fmla="*/ 3546 h 10000"/>
                <a:gd name="connsiteX3" fmla="*/ 3290 w 10000"/>
                <a:gd name="connsiteY3" fmla="*/ 561 h 10000"/>
                <a:gd name="connsiteX4" fmla="*/ 4499 w 10000"/>
                <a:gd name="connsiteY4" fmla="*/ 1 h 10000"/>
                <a:gd name="connsiteX5" fmla="*/ 5822 w 10000"/>
                <a:gd name="connsiteY5" fmla="*/ 561 h 10000"/>
                <a:gd name="connsiteX6" fmla="*/ 7973 w 10000"/>
                <a:gd name="connsiteY6" fmla="*/ 3358 h 10000"/>
                <a:gd name="connsiteX7" fmla="*/ 9773 w 10000"/>
                <a:gd name="connsiteY7" fmla="*/ 5650 h 10000"/>
                <a:gd name="connsiteX8" fmla="*/ 10000 w 10000"/>
                <a:gd name="connsiteY8" fmla="*/ 9934 h 10000"/>
                <a:gd name="connsiteX0" fmla="*/ 0 w 10000"/>
                <a:gd name="connsiteY0" fmla="*/ 10000 h 10000"/>
                <a:gd name="connsiteX1" fmla="*/ 7 w 10000"/>
                <a:gd name="connsiteY1" fmla="*/ 5713 h 10000"/>
                <a:gd name="connsiteX2" fmla="*/ 1366 w 10000"/>
                <a:gd name="connsiteY2" fmla="*/ 3546 h 10000"/>
                <a:gd name="connsiteX3" fmla="*/ 3290 w 10000"/>
                <a:gd name="connsiteY3" fmla="*/ 561 h 10000"/>
                <a:gd name="connsiteX4" fmla="*/ 4499 w 10000"/>
                <a:gd name="connsiteY4" fmla="*/ 1 h 10000"/>
                <a:gd name="connsiteX5" fmla="*/ 5822 w 10000"/>
                <a:gd name="connsiteY5" fmla="*/ 561 h 10000"/>
                <a:gd name="connsiteX6" fmla="*/ 7973 w 10000"/>
                <a:gd name="connsiteY6" fmla="*/ 3358 h 10000"/>
                <a:gd name="connsiteX7" fmla="*/ 9773 w 10000"/>
                <a:gd name="connsiteY7" fmla="*/ 5650 h 10000"/>
                <a:gd name="connsiteX8" fmla="*/ 10000 w 10000"/>
                <a:gd name="connsiteY8" fmla="*/ 9994 h 10000"/>
                <a:gd name="connsiteX0" fmla="*/ 0 w 9789"/>
                <a:gd name="connsiteY0" fmla="*/ 10000 h 10054"/>
                <a:gd name="connsiteX1" fmla="*/ 7 w 9789"/>
                <a:gd name="connsiteY1" fmla="*/ 5713 h 10054"/>
                <a:gd name="connsiteX2" fmla="*/ 1366 w 9789"/>
                <a:gd name="connsiteY2" fmla="*/ 3546 h 10054"/>
                <a:gd name="connsiteX3" fmla="*/ 3290 w 9789"/>
                <a:gd name="connsiteY3" fmla="*/ 561 h 10054"/>
                <a:gd name="connsiteX4" fmla="*/ 4499 w 9789"/>
                <a:gd name="connsiteY4" fmla="*/ 1 h 10054"/>
                <a:gd name="connsiteX5" fmla="*/ 5822 w 9789"/>
                <a:gd name="connsiteY5" fmla="*/ 561 h 10054"/>
                <a:gd name="connsiteX6" fmla="*/ 7973 w 9789"/>
                <a:gd name="connsiteY6" fmla="*/ 3358 h 10054"/>
                <a:gd name="connsiteX7" fmla="*/ 9773 w 9789"/>
                <a:gd name="connsiteY7" fmla="*/ 5650 h 10054"/>
                <a:gd name="connsiteX8" fmla="*/ 9781 w 9789"/>
                <a:gd name="connsiteY8" fmla="*/ 10054 h 10054"/>
                <a:gd name="connsiteX0" fmla="*/ 0 w 10104"/>
                <a:gd name="connsiteY0" fmla="*/ 9946 h 10060"/>
                <a:gd name="connsiteX1" fmla="*/ 7 w 10104"/>
                <a:gd name="connsiteY1" fmla="*/ 5682 h 10060"/>
                <a:gd name="connsiteX2" fmla="*/ 1395 w 10104"/>
                <a:gd name="connsiteY2" fmla="*/ 3527 h 10060"/>
                <a:gd name="connsiteX3" fmla="*/ 3361 w 10104"/>
                <a:gd name="connsiteY3" fmla="*/ 558 h 10060"/>
                <a:gd name="connsiteX4" fmla="*/ 4596 w 10104"/>
                <a:gd name="connsiteY4" fmla="*/ 1 h 10060"/>
                <a:gd name="connsiteX5" fmla="*/ 5947 w 10104"/>
                <a:gd name="connsiteY5" fmla="*/ 558 h 10060"/>
                <a:gd name="connsiteX6" fmla="*/ 8145 w 10104"/>
                <a:gd name="connsiteY6" fmla="*/ 3340 h 10060"/>
                <a:gd name="connsiteX7" fmla="*/ 9984 w 10104"/>
                <a:gd name="connsiteY7" fmla="*/ 5620 h 10060"/>
                <a:gd name="connsiteX8" fmla="*/ 10104 w 10104"/>
                <a:gd name="connsiteY8" fmla="*/ 10060 h 10060"/>
                <a:gd name="connsiteX0" fmla="*/ 0 w 10216"/>
                <a:gd name="connsiteY0" fmla="*/ 9946 h 9946"/>
                <a:gd name="connsiteX1" fmla="*/ 7 w 10216"/>
                <a:gd name="connsiteY1" fmla="*/ 5682 h 9946"/>
                <a:gd name="connsiteX2" fmla="*/ 1395 w 10216"/>
                <a:gd name="connsiteY2" fmla="*/ 3527 h 9946"/>
                <a:gd name="connsiteX3" fmla="*/ 3361 w 10216"/>
                <a:gd name="connsiteY3" fmla="*/ 558 h 9946"/>
                <a:gd name="connsiteX4" fmla="*/ 4596 w 10216"/>
                <a:gd name="connsiteY4" fmla="*/ 1 h 9946"/>
                <a:gd name="connsiteX5" fmla="*/ 5947 w 10216"/>
                <a:gd name="connsiteY5" fmla="*/ 558 h 9946"/>
                <a:gd name="connsiteX6" fmla="*/ 8145 w 10216"/>
                <a:gd name="connsiteY6" fmla="*/ 3340 h 9946"/>
                <a:gd name="connsiteX7" fmla="*/ 9984 w 10216"/>
                <a:gd name="connsiteY7" fmla="*/ 5620 h 9946"/>
                <a:gd name="connsiteX8" fmla="*/ 10216 w 10216"/>
                <a:gd name="connsiteY8" fmla="*/ 9819 h 9946"/>
                <a:gd name="connsiteX0" fmla="*/ 0 w 9890"/>
                <a:gd name="connsiteY0" fmla="*/ 10000 h 10114"/>
                <a:gd name="connsiteX1" fmla="*/ 7 w 9890"/>
                <a:gd name="connsiteY1" fmla="*/ 5713 h 10114"/>
                <a:gd name="connsiteX2" fmla="*/ 1366 w 9890"/>
                <a:gd name="connsiteY2" fmla="*/ 3546 h 10114"/>
                <a:gd name="connsiteX3" fmla="*/ 3290 w 9890"/>
                <a:gd name="connsiteY3" fmla="*/ 561 h 10114"/>
                <a:gd name="connsiteX4" fmla="*/ 4499 w 9890"/>
                <a:gd name="connsiteY4" fmla="*/ 1 h 10114"/>
                <a:gd name="connsiteX5" fmla="*/ 5821 w 9890"/>
                <a:gd name="connsiteY5" fmla="*/ 561 h 10114"/>
                <a:gd name="connsiteX6" fmla="*/ 7973 w 9890"/>
                <a:gd name="connsiteY6" fmla="*/ 3358 h 10114"/>
                <a:gd name="connsiteX7" fmla="*/ 9773 w 9890"/>
                <a:gd name="connsiteY7" fmla="*/ 5651 h 10114"/>
                <a:gd name="connsiteX8" fmla="*/ 9890 w 9890"/>
                <a:gd name="connsiteY8" fmla="*/ 10114 h 10114"/>
                <a:gd name="connsiteX0" fmla="*/ 0 w 9898"/>
                <a:gd name="connsiteY0" fmla="*/ 9887 h 9887"/>
                <a:gd name="connsiteX1" fmla="*/ 7 w 9898"/>
                <a:gd name="connsiteY1" fmla="*/ 5649 h 9887"/>
                <a:gd name="connsiteX2" fmla="*/ 1381 w 9898"/>
                <a:gd name="connsiteY2" fmla="*/ 3506 h 9887"/>
                <a:gd name="connsiteX3" fmla="*/ 3327 w 9898"/>
                <a:gd name="connsiteY3" fmla="*/ 555 h 9887"/>
                <a:gd name="connsiteX4" fmla="*/ 4549 w 9898"/>
                <a:gd name="connsiteY4" fmla="*/ 1 h 9887"/>
                <a:gd name="connsiteX5" fmla="*/ 5886 w 9898"/>
                <a:gd name="connsiteY5" fmla="*/ 555 h 9887"/>
                <a:gd name="connsiteX6" fmla="*/ 8062 w 9898"/>
                <a:gd name="connsiteY6" fmla="*/ 3320 h 9887"/>
                <a:gd name="connsiteX7" fmla="*/ 9882 w 9898"/>
                <a:gd name="connsiteY7" fmla="*/ 5587 h 9887"/>
                <a:gd name="connsiteX8" fmla="*/ 9889 w 9898"/>
                <a:gd name="connsiteY8" fmla="*/ 9880 h 9887"/>
                <a:gd name="connsiteX0" fmla="*/ 0 w 10000"/>
                <a:gd name="connsiteY0" fmla="*/ 10000 h 10000"/>
                <a:gd name="connsiteX1" fmla="*/ 119 w 10000"/>
                <a:gd name="connsiteY1" fmla="*/ 5593 h 10000"/>
                <a:gd name="connsiteX2" fmla="*/ 1395 w 10000"/>
                <a:gd name="connsiteY2" fmla="*/ 3546 h 10000"/>
                <a:gd name="connsiteX3" fmla="*/ 3361 w 10000"/>
                <a:gd name="connsiteY3" fmla="*/ 561 h 10000"/>
                <a:gd name="connsiteX4" fmla="*/ 4596 w 10000"/>
                <a:gd name="connsiteY4" fmla="*/ 1 h 10000"/>
                <a:gd name="connsiteX5" fmla="*/ 5947 w 10000"/>
                <a:gd name="connsiteY5" fmla="*/ 561 h 10000"/>
                <a:gd name="connsiteX6" fmla="*/ 8145 w 10000"/>
                <a:gd name="connsiteY6" fmla="*/ 3358 h 10000"/>
                <a:gd name="connsiteX7" fmla="*/ 9984 w 10000"/>
                <a:gd name="connsiteY7" fmla="*/ 5651 h 10000"/>
                <a:gd name="connsiteX8" fmla="*/ 9991 w 10000"/>
                <a:gd name="connsiteY8" fmla="*/ 9993 h 10000"/>
                <a:gd name="connsiteX0" fmla="*/ 0 w 10000"/>
                <a:gd name="connsiteY0" fmla="*/ 10000 h 10000"/>
                <a:gd name="connsiteX1" fmla="*/ 119 w 10000"/>
                <a:gd name="connsiteY1" fmla="*/ 5593 h 10000"/>
                <a:gd name="connsiteX2" fmla="*/ 1395 w 10000"/>
                <a:gd name="connsiteY2" fmla="*/ 3546 h 10000"/>
                <a:gd name="connsiteX3" fmla="*/ 3361 w 10000"/>
                <a:gd name="connsiteY3" fmla="*/ 561 h 10000"/>
                <a:gd name="connsiteX4" fmla="*/ 4596 w 10000"/>
                <a:gd name="connsiteY4" fmla="*/ 1 h 10000"/>
                <a:gd name="connsiteX5" fmla="*/ 5947 w 10000"/>
                <a:gd name="connsiteY5" fmla="*/ 561 h 10000"/>
                <a:gd name="connsiteX6" fmla="*/ 8145 w 10000"/>
                <a:gd name="connsiteY6" fmla="*/ 3358 h 10000"/>
                <a:gd name="connsiteX7" fmla="*/ 9984 w 10000"/>
                <a:gd name="connsiteY7" fmla="*/ 5651 h 10000"/>
                <a:gd name="connsiteX8" fmla="*/ 9991 w 10000"/>
                <a:gd name="connsiteY8" fmla="*/ 9993 h 10000"/>
                <a:gd name="connsiteX0" fmla="*/ 0 w 10000"/>
                <a:gd name="connsiteY0" fmla="*/ 10000 h 10000"/>
                <a:gd name="connsiteX1" fmla="*/ 7 w 10000"/>
                <a:gd name="connsiteY1" fmla="*/ 5533 h 10000"/>
                <a:gd name="connsiteX2" fmla="*/ 1395 w 10000"/>
                <a:gd name="connsiteY2" fmla="*/ 3546 h 10000"/>
                <a:gd name="connsiteX3" fmla="*/ 3361 w 10000"/>
                <a:gd name="connsiteY3" fmla="*/ 561 h 10000"/>
                <a:gd name="connsiteX4" fmla="*/ 4596 w 10000"/>
                <a:gd name="connsiteY4" fmla="*/ 1 h 10000"/>
                <a:gd name="connsiteX5" fmla="*/ 5947 w 10000"/>
                <a:gd name="connsiteY5" fmla="*/ 561 h 10000"/>
                <a:gd name="connsiteX6" fmla="*/ 8145 w 10000"/>
                <a:gd name="connsiteY6" fmla="*/ 3358 h 10000"/>
                <a:gd name="connsiteX7" fmla="*/ 9984 w 10000"/>
                <a:gd name="connsiteY7" fmla="*/ 5651 h 10000"/>
                <a:gd name="connsiteX8" fmla="*/ 9991 w 10000"/>
                <a:gd name="connsiteY8" fmla="*/ 9993 h 10000"/>
                <a:gd name="connsiteX0" fmla="*/ 0 w 10000"/>
                <a:gd name="connsiteY0" fmla="*/ 10000 h 10000"/>
                <a:gd name="connsiteX1" fmla="*/ 7 w 10000"/>
                <a:gd name="connsiteY1" fmla="*/ 5533 h 10000"/>
                <a:gd name="connsiteX2" fmla="*/ 1395 w 10000"/>
                <a:gd name="connsiteY2" fmla="*/ 3546 h 10000"/>
                <a:gd name="connsiteX3" fmla="*/ 3361 w 10000"/>
                <a:gd name="connsiteY3" fmla="*/ 561 h 10000"/>
                <a:gd name="connsiteX4" fmla="*/ 4596 w 10000"/>
                <a:gd name="connsiteY4" fmla="*/ 1 h 10000"/>
                <a:gd name="connsiteX5" fmla="*/ 5947 w 10000"/>
                <a:gd name="connsiteY5" fmla="*/ 561 h 10000"/>
                <a:gd name="connsiteX6" fmla="*/ 8145 w 10000"/>
                <a:gd name="connsiteY6" fmla="*/ 3358 h 10000"/>
                <a:gd name="connsiteX7" fmla="*/ 9984 w 10000"/>
                <a:gd name="connsiteY7" fmla="*/ 5832 h 10000"/>
                <a:gd name="connsiteX8" fmla="*/ 9991 w 10000"/>
                <a:gd name="connsiteY8"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10000">
                  <a:moveTo>
                    <a:pt x="0" y="10000"/>
                  </a:moveTo>
                  <a:cubicBezTo>
                    <a:pt x="-1" y="7048"/>
                    <a:pt x="6" y="7840"/>
                    <a:pt x="7" y="5533"/>
                  </a:cubicBezTo>
                  <a:cubicBezTo>
                    <a:pt x="951" y="4284"/>
                    <a:pt x="836" y="4375"/>
                    <a:pt x="1395" y="3546"/>
                  </a:cubicBezTo>
                  <a:cubicBezTo>
                    <a:pt x="1954" y="2717"/>
                    <a:pt x="2834" y="1148"/>
                    <a:pt x="3361" y="561"/>
                  </a:cubicBezTo>
                  <a:cubicBezTo>
                    <a:pt x="3883" y="-25"/>
                    <a:pt x="4401" y="1"/>
                    <a:pt x="4596" y="1"/>
                  </a:cubicBezTo>
                  <a:cubicBezTo>
                    <a:pt x="4782" y="1"/>
                    <a:pt x="5355" y="1"/>
                    <a:pt x="5947" y="561"/>
                  </a:cubicBezTo>
                  <a:cubicBezTo>
                    <a:pt x="6539" y="1123"/>
                    <a:pt x="7472" y="2480"/>
                    <a:pt x="8145" y="3358"/>
                  </a:cubicBezTo>
                  <a:cubicBezTo>
                    <a:pt x="8818" y="4237"/>
                    <a:pt x="8931" y="4702"/>
                    <a:pt x="9984" y="5832"/>
                  </a:cubicBezTo>
                  <a:cubicBezTo>
                    <a:pt x="10028" y="8434"/>
                    <a:pt x="9965" y="7249"/>
                    <a:pt x="9991" y="9993"/>
                  </a:cubicBezTo>
                </a:path>
              </a:pathLst>
            </a:custGeom>
            <a:solidFill>
              <a:srgbClr val="C9E5CA"/>
            </a:solidFill>
            <a:ln w="0">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AU"/>
            </a:p>
          </p:txBody>
        </p:sp>
        <p:sp>
          <p:nvSpPr>
            <p:cNvPr id="11" name="Rectangle 176"/>
            <p:cNvSpPr>
              <a:spLocks noChangeArrowheads="1"/>
            </p:cNvSpPr>
            <p:nvPr/>
          </p:nvSpPr>
          <p:spPr bwMode="auto">
            <a:xfrm>
              <a:off x="2884165" y="3981794"/>
              <a:ext cx="783869" cy="680186"/>
            </a:xfrm>
            <a:prstGeom prst="rect">
              <a:avLst/>
            </a:prstGeom>
            <a:noFill/>
            <a:ln>
              <a:noFill/>
            </a:ln>
            <a:extLst/>
          </p:spPr>
          <p:txBody>
            <a:bodyPr vert="horz" wrap="none" lIns="0" tIns="0" rIns="0" bIns="0" numCol="1" anchor="t" anchorCtr="0" compatLnSpc="1">
              <a:prstTxWarp prst="textNoShape">
                <a:avLst/>
              </a:prstTxWarp>
              <a:spAutoFit/>
            </a:bodyPr>
            <a:lstStyle/>
            <a:p>
              <a:pPr algn="ctr" eaLnBrk="0" hangingPunct="0">
                <a:lnSpc>
                  <a:spcPct val="85000"/>
                </a:lnSpc>
              </a:pPr>
              <a:r>
                <a:rPr lang="en-US" altLang="en-US" u="none" dirty="0">
                  <a:solidFill>
                    <a:srgbClr val="000000"/>
                  </a:solidFill>
                  <a:latin typeface="Arial Narrow" panose="020B0606020202030204" pitchFamily="34" charset="0"/>
                </a:rPr>
                <a:t>area =</a:t>
              </a:r>
              <a:br>
                <a:rPr lang="en-US" altLang="en-US" u="none" dirty="0">
                  <a:solidFill>
                    <a:srgbClr val="000000"/>
                  </a:solidFill>
                  <a:latin typeface="Arial Narrow" panose="020B0606020202030204" pitchFamily="34" charset="0"/>
                </a:rPr>
              </a:br>
              <a:r>
                <a:rPr lang="en-US" altLang="en-US" u="none" dirty="0">
                  <a:solidFill>
                    <a:srgbClr val="000000"/>
                  </a:solidFill>
                  <a:latin typeface="Arial Narrow" panose="020B0606020202030204" pitchFamily="34" charset="0"/>
                </a:rPr>
                <a:t>68%</a:t>
              </a:r>
            </a:p>
          </p:txBody>
        </p:sp>
      </p:grpSp>
      <p:grpSp>
        <p:nvGrpSpPr>
          <p:cNvPr id="12" name="Group 11"/>
          <p:cNvGrpSpPr/>
          <p:nvPr/>
        </p:nvGrpSpPr>
        <p:grpSpPr>
          <a:xfrm>
            <a:off x="1165198" y="1601117"/>
            <a:ext cx="5440951" cy="3495899"/>
            <a:chOff x="1165198" y="2547814"/>
            <a:chExt cx="5440951" cy="3495899"/>
          </a:xfrm>
        </p:grpSpPr>
        <p:grpSp>
          <p:nvGrpSpPr>
            <p:cNvPr id="5" name="Group 4"/>
            <p:cNvGrpSpPr/>
            <p:nvPr/>
          </p:nvGrpSpPr>
          <p:grpSpPr>
            <a:xfrm>
              <a:off x="2643893" y="2547814"/>
              <a:ext cx="3962256" cy="3495899"/>
              <a:chOff x="2643893" y="2547814"/>
              <a:chExt cx="3962256" cy="3495899"/>
            </a:xfrm>
          </p:grpSpPr>
          <p:sp>
            <p:nvSpPr>
              <p:cNvPr id="14" name="Rectangle 179"/>
              <p:cNvSpPr>
                <a:spLocks noChangeArrowheads="1"/>
              </p:cNvSpPr>
              <p:nvPr/>
            </p:nvSpPr>
            <p:spPr bwMode="auto">
              <a:xfrm>
                <a:off x="2643893" y="5643603"/>
                <a:ext cx="12759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true value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32" name="Straight Arrow Connector 31"/>
              <p:cNvCxnSpPr/>
              <p:nvPr/>
            </p:nvCxnSpPr>
            <p:spPr bwMode="auto">
              <a:xfrm flipV="1">
                <a:off x="3255935" y="5411201"/>
                <a:ext cx="0" cy="27791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Rectangle 233"/>
              <p:cNvSpPr>
                <a:spLocks noChangeArrowheads="1"/>
              </p:cNvSpPr>
              <p:nvPr/>
            </p:nvSpPr>
            <p:spPr bwMode="auto">
              <a:xfrm>
                <a:off x="4113479" y="2547814"/>
                <a:ext cx="2492670" cy="1020279"/>
              </a:xfrm>
              <a:prstGeom prst="rect">
                <a:avLst/>
              </a:prstGeom>
              <a:noFill/>
              <a:ln>
                <a:noFill/>
              </a:ln>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85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sampling</a:t>
                </a:r>
                <a:r>
                  <a:rPr kumimoji="0" lang="en-US" altLang="en-US" sz="2600" b="0" i="0" u="none" strike="noStrike" cap="none" normalizeH="0" dirty="0" smtClean="0">
                    <a:ln>
                      <a:noFill/>
                    </a:ln>
                    <a:solidFill>
                      <a:srgbClr val="000000"/>
                    </a:solidFill>
                    <a:effectLst/>
                    <a:latin typeface="Arial Narrow" panose="020B0606020202030204" pitchFamily="34" charset="0"/>
                  </a:rPr>
                  <a:t> distribution</a:t>
                </a:r>
                <a:br>
                  <a:rPr kumimoji="0" lang="en-US" altLang="en-US" sz="2600" b="0" i="0" u="none" strike="noStrike" cap="none" normalizeH="0" dirty="0" smtClean="0">
                    <a:ln>
                      <a:noFill/>
                    </a:ln>
                    <a:solidFill>
                      <a:srgbClr val="000000"/>
                    </a:solidFill>
                    <a:effectLst/>
                    <a:latin typeface="Arial Narrow" panose="020B0606020202030204" pitchFamily="34" charset="0"/>
                  </a:rPr>
                </a:br>
                <a:r>
                  <a:rPr kumimoji="0" lang="en-US" altLang="en-US" sz="2600" b="0" i="0" u="none" strike="noStrike" cap="none" normalizeH="0" dirty="0" smtClean="0">
                    <a:ln>
                      <a:noFill/>
                    </a:ln>
                    <a:solidFill>
                      <a:srgbClr val="000000"/>
                    </a:solidFill>
                    <a:effectLst/>
                    <a:latin typeface="Arial Narrow" panose="020B0606020202030204" pitchFamily="34" charset="0"/>
                  </a:rPr>
                  <a:t>centered on the</a:t>
                </a:r>
                <a:br>
                  <a:rPr kumimoji="0" lang="en-US" altLang="en-US" sz="2600" b="0" i="0" u="none" strike="noStrike" cap="none" normalizeH="0" dirty="0" smtClean="0">
                    <a:ln>
                      <a:noFill/>
                    </a:ln>
                    <a:solidFill>
                      <a:srgbClr val="000000"/>
                    </a:solidFill>
                    <a:effectLst/>
                    <a:latin typeface="Arial Narrow" panose="020B0606020202030204" pitchFamily="34" charset="0"/>
                  </a:rPr>
                </a:br>
                <a:r>
                  <a:rPr kumimoji="0" lang="en-US" altLang="en-US" sz="2600" b="0" i="0" u="none" strike="noStrike" cap="none" normalizeH="0" dirty="0" smtClean="0">
                    <a:ln>
                      <a:noFill/>
                    </a:ln>
                    <a:solidFill>
                      <a:srgbClr val="000000"/>
                    </a:solidFill>
                    <a:effectLst/>
                    <a:latin typeface="Arial Narrow" panose="020B0606020202030204" pitchFamily="34" charset="0"/>
                  </a:rPr>
                  <a:t>true value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65" name="Straight Arrow Connector 64"/>
              <p:cNvCxnSpPr/>
              <p:nvPr/>
            </p:nvCxnSpPr>
            <p:spPr bwMode="auto">
              <a:xfrm flipH="1">
                <a:off x="3641881" y="3104128"/>
                <a:ext cx="366153" cy="22093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6" name="Freeform 170"/>
            <p:cNvSpPr>
              <a:spLocks/>
            </p:cNvSpPr>
            <p:nvPr/>
          </p:nvSpPr>
          <p:spPr bwMode="auto">
            <a:xfrm>
              <a:off x="1165198" y="2886928"/>
              <a:ext cx="4325938" cy="2416175"/>
            </a:xfrm>
            <a:custGeom>
              <a:avLst/>
              <a:gdLst>
                <a:gd name="T0" fmla="*/ 0 w 2725"/>
                <a:gd name="T1" fmla="*/ 1522 h 1522"/>
                <a:gd name="T2" fmla="*/ 474 w 2725"/>
                <a:gd name="T3" fmla="*/ 1499 h 1522"/>
                <a:gd name="T4" fmla="*/ 677 w 2725"/>
                <a:gd name="T5" fmla="*/ 1389 h 1522"/>
                <a:gd name="T6" fmla="*/ 833 w 2725"/>
                <a:gd name="T7" fmla="*/ 1123 h 1522"/>
                <a:gd name="T8" fmla="*/ 1056 w 2725"/>
                <a:gd name="T9" fmla="*/ 541 h 1522"/>
                <a:gd name="T10" fmla="*/ 1216 w 2725"/>
                <a:gd name="T11" fmla="*/ 89 h 1522"/>
                <a:gd name="T12" fmla="*/ 1317 w 2725"/>
                <a:gd name="T13" fmla="*/ 4 h 1522"/>
                <a:gd name="T14" fmla="*/ 1427 w 2725"/>
                <a:gd name="T15" fmla="*/ 89 h 1522"/>
                <a:gd name="T16" fmla="*/ 1606 w 2725"/>
                <a:gd name="T17" fmla="*/ 512 h 1522"/>
                <a:gd name="T18" fmla="*/ 1873 w 2725"/>
                <a:gd name="T19" fmla="*/ 1170 h 1522"/>
                <a:gd name="T20" fmla="*/ 2037 w 2725"/>
                <a:gd name="T21" fmla="*/ 1405 h 1522"/>
                <a:gd name="T22" fmla="*/ 2255 w 2725"/>
                <a:gd name="T23" fmla="*/ 1499 h 1522"/>
                <a:gd name="T24" fmla="*/ 2725 w 2725"/>
                <a:gd name="T25" fmla="*/ 1519 h 1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25" h="1522">
                  <a:moveTo>
                    <a:pt x="0" y="1522"/>
                  </a:moveTo>
                  <a:cubicBezTo>
                    <a:pt x="79" y="1520"/>
                    <a:pt x="361" y="1521"/>
                    <a:pt x="474" y="1499"/>
                  </a:cubicBezTo>
                  <a:cubicBezTo>
                    <a:pt x="587" y="1477"/>
                    <a:pt x="617" y="1452"/>
                    <a:pt x="677" y="1389"/>
                  </a:cubicBezTo>
                  <a:cubicBezTo>
                    <a:pt x="737" y="1327"/>
                    <a:pt x="771" y="1264"/>
                    <a:pt x="833" y="1123"/>
                  </a:cubicBezTo>
                  <a:cubicBezTo>
                    <a:pt x="896" y="982"/>
                    <a:pt x="992" y="713"/>
                    <a:pt x="1056" y="541"/>
                  </a:cubicBezTo>
                  <a:cubicBezTo>
                    <a:pt x="1120" y="369"/>
                    <a:pt x="1173" y="178"/>
                    <a:pt x="1216" y="89"/>
                  </a:cubicBezTo>
                  <a:cubicBezTo>
                    <a:pt x="1259" y="0"/>
                    <a:pt x="1301" y="4"/>
                    <a:pt x="1317" y="4"/>
                  </a:cubicBezTo>
                  <a:cubicBezTo>
                    <a:pt x="1332" y="4"/>
                    <a:pt x="1379" y="4"/>
                    <a:pt x="1427" y="89"/>
                  </a:cubicBezTo>
                  <a:cubicBezTo>
                    <a:pt x="1475" y="174"/>
                    <a:pt x="1533" y="332"/>
                    <a:pt x="1606" y="512"/>
                  </a:cubicBezTo>
                  <a:cubicBezTo>
                    <a:pt x="1681" y="692"/>
                    <a:pt x="1801" y="1021"/>
                    <a:pt x="1873" y="1170"/>
                  </a:cubicBezTo>
                  <a:cubicBezTo>
                    <a:pt x="1944" y="1319"/>
                    <a:pt x="1972" y="1350"/>
                    <a:pt x="2037" y="1405"/>
                  </a:cubicBezTo>
                  <a:cubicBezTo>
                    <a:pt x="2100" y="1460"/>
                    <a:pt x="2141" y="1481"/>
                    <a:pt x="2255" y="1499"/>
                  </a:cubicBezTo>
                  <a:cubicBezTo>
                    <a:pt x="2370" y="1518"/>
                    <a:pt x="2559" y="1514"/>
                    <a:pt x="2725" y="1519"/>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43" name="Group 42"/>
          <p:cNvGrpSpPr/>
          <p:nvPr/>
        </p:nvGrpSpPr>
        <p:grpSpPr>
          <a:xfrm>
            <a:off x="7175565" y="3306015"/>
            <a:ext cx="4959230" cy="1050391"/>
            <a:chOff x="798146" y="4252712"/>
            <a:chExt cx="4959230" cy="1050391"/>
          </a:xfrm>
        </p:grpSpPr>
        <p:sp>
          <p:nvSpPr>
            <p:cNvPr id="44" name="Rectangle 233"/>
            <p:cNvSpPr>
              <a:spLocks noChangeArrowheads="1"/>
            </p:cNvSpPr>
            <p:nvPr/>
          </p:nvSpPr>
          <p:spPr bwMode="auto">
            <a:xfrm>
              <a:off x="4071017" y="4252712"/>
              <a:ext cx="1686359" cy="720197"/>
            </a:xfrm>
            <a:prstGeom prst="rect">
              <a:avLst/>
            </a:prstGeom>
            <a:solidFill>
              <a:srgbClr val="FFFFFF">
                <a:alpha val="74902"/>
              </a:srgbClr>
            </a:solidFill>
            <a:ln>
              <a:noFill/>
            </a:ln>
            <a:extLst/>
          </p:spPr>
          <p:txBody>
            <a:bodyPr vert="horz" wrap="none" lIns="0" tIns="0" rIns="0" bIns="0" numCol="1" anchor="t" anchorCtr="0" compatLnSpc="1">
              <a:prstTxWarp prst="textNoShape">
                <a:avLst/>
              </a:prstTxWarp>
              <a:spAutoFit/>
            </a:bodyPr>
            <a:lstStyle/>
            <a:p>
              <a:pPr algn="ctr" eaLnBrk="0" hangingPunct="0">
                <a:lnSpc>
                  <a:spcPct val="90000"/>
                </a:lnSpc>
              </a:pPr>
              <a:r>
                <a:rPr lang="en-US" altLang="en-US" u="none" dirty="0">
                  <a:solidFill>
                    <a:srgbClr val="000000"/>
                  </a:solidFill>
                  <a:latin typeface="Arial Narrow" panose="020B0606020202030204" pitchFamily="34" charset="0"/>
                </a:rPr>
                <a:t> sample value</a:t>
              </a:r>
              <a:br>
                <a:rPr lang="en-US" altLang="en-US" u="none" dirty="0">
                  <a:solidFill>
                    <a:srgbClr val="000000"/>
                  </a:solidFill>
                  <a:latin typeface="Arial Narrow" panose="020B0606020202030204" pitchFamily="34" charset="0"/>
                </a:rPr>
              </a:br>
              <a:r>
                <a:rPr lang="en-US" altLang="en-US" u="none" dirty="0">
                  <a:solidFill>
                    <a:srgbClr val="000000"/>
                  </a:solidFill>
                  <a:latin typeface="Arial Narrow" panose="020B0606020202030204" pitchFamily="34" charset="0"/>
                </a:rPr>
                <a:t>+ 1SE</a:t>
              </a:r>
            </a:p>
          </p:txBody>
        </p:sp>
        <p:cxnSp>
          <p:nvCxnSpPr>
            <p:cNvPr id="48" name="Straight Arrow Connector 47"/>
            <p:cNvCxnSpPr/>
            <p:nvPr/>
          </p:nvCxnSpPr>
          <p:spPr bwMode="auto">
            <a:xfrm flipH="1">
              <a:off x="4008034" y="4685603"/>
              <a:ext cx="333075" cy="61750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Rectangle 233"/>
            <p:cNvSpPr>
              <a:spLocks noChangeArrowheads="1"/>
            </p:cNvSpPr>
            <p:nvPr/>
          </p:nvSpPr>
          <p:spPr bwMode="auto">
            <a:xfrm>
              <a:off x="798146" y="4252712"/>
              <a:ext cx="1686359" cy="720197"/>
            </a:xfrm>
            <a:prstGeom prst="rect">
              <a:avLst/>
            </a:prstGeom>
            <a:solidFill>
              <a:srgbClr val="FFFFFF">
                <a:alpha val="74902"/>
              </a:srgbClr>
            </a:solidFill>
            <a:ln>
              <a:noFill/>
            </a:ln>
            <a:extLst/>
          </p:spPr>
          <p:txBody>
            <a:bodyPr vert="horz" wrap="none" lIns="0" tIns="0" rIns="0" bIns="0" numCol="1" anchor="t" anchorCtr="0" compatLnSpc="1">
              <a:prstTxWarp prst="textNoShape">
                <a:avLst/>
              </a:prstTxWarp>
              <a:spAutoFit/>
            </a:bodyPr>
            <a:lstStyle/>
            <a:p>
              <a:pPr algn="ctr" eaLnBrk="0" hangingPunct="0">
                <a:lnSpc>
                  <a:spcPct val="90000"/>
                </a:lnSpc>
              </a:pPr>
              <a:r>
                <a:rPr lang="en-US" altLang="en-US" u="none" dirty="0">
                  <a:solidFill>
                    <a:srgbClr val="000000"/>
                  </a:solidFill>
                  <a:latin typeface="Arial Narrow" panose="020B0606020202030204" pitchFamily="34" charset="0"/>
                </a:rPr>
                <a:t> sample value</a:t>
              </a:r>
              <a:br>
                <a:rPr lang="en-US" altLang="en-US" u="none" dirty="0">
                  <a:solidFill>
                    <a:srgbClr val="000000"/>
                  </a:solidFill>
                  <a:latin typeface="Arial Narrow" panose="020B0606020202030204" pitchFamily="34" charset="0"/>
                </a:rPr>
              </a:br>
              <a:r>
                <a:rPr lang="en-US" altLang="en-US" u="none" dirty="0">
                  <a:solidFill>
                    <a:srgbClr val="000000"/>
                  </a:solidFill>
                  <a:latin typeface="Arial Narrow" panose="020B0606020202030204" pitchFamily="34" charset="0"/>
                </a:rPr>
                <a:t>– 1SE</a:t>
              </a:r>
            </a:p>
          </p:txBody>
        </p:sp>
        <p:cxnSp>
          <p:nvCxnSpPr>
            <p:cNvPr id="52" name="Straight Arrow Connector 51"/>
            <p:cNvCxnSpPr/>
            <p:nvPr/>
          </p:nvCxnSpPr>
          <p:spPr bwMode="auto">
            <a:xfrm>
              <a:off x="2259386" y="4685603"/>
              <a:ext cx="365005" cy="61750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oup 55"/>
          <p:cNvGrpSpPr/>
          <p:nvPr/>
        </p:nvGrpSpPr>
        <p:grpSpPr>
          <a:xfrm>
            <a:off x="7379463" y="1155946"/>
            <a:ext cx="4579782" cy="3712478"/>
            <a:chOff x="1002044" y="2102643"/>
            <a:chExt cx="4579782" cy="3712478"/>
          </a:xfrm>
        </p:grpSpPr>
        <p:sp>
          <p:nvSpPr>
            <p:cNvPr id="62" name="Line 174"/>
            <p:cNvSpPr>
              <a:spLocks noChangeShapeType="1"/>
            </p:cNvSpPr>
            <p:nvPr/>
          </p:nvSpPr>
          <p:spPr bwMode="auto">
            <a:xfrm>
              <a:off x="1020736" y="5317942"/>
              <a:ext cx="4479925" cy="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63" name="Line 183"/>
            <p:cNvSpPr>
              <a:spLocks noChangeShapeType="1"/>
            </p:cNvSpPr>
            <p:nvPr/>
          </p:nvSpPr>
          <p:spPr bwMode="auto">
            <a:xfrm>
              <a:off x="1035404" y="2477353"/>
              <a:ext cx="0" cy="285750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66" name="Rectangle 238"/>
            <p:cNvSpPr>
              <a:spLocks noChangeArrowheads="1"/>
            </p:cNvSpPr>
            <p:nvPr/>
          </p:nvSpPr>
          <p:spPr bwMode="auto">
            <a:xfrm>
              <a:off x="1002044" y="2102643"/>
              <a:ext cx="285655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Probability of </a:t>
              </a:r>
              <a:r>
                <a:rPr kumimoji="0" lang="en-US" altLang="en-US" sz="2600" b="0" i="1" u="none" strike="noStrike" cap="none" normalizeH="0" baseline="0" dirty="0" smtClean="0">
                  <a:ln>
                    <a:noFill/>
                  </a:ln>
                  <a:solidFill>
                    <a:srgbClr val="000000"/>
                  </a:solidFill>
                  <a:effectLst/>
                  <a:latin typeface="Arial Narrow" panose="020B0606020202030204" pitchFamily="34" charset="0"/>
                </a:rPr>
                <a:t>true</a:t>
              </a:r>
              <a:r>
                <a:rPr kumimoji="0" lang="en-US" altLang="en-US" sz="2600" b="0" i="0" u="none" strike="noStrike" cap="none" normalizeH="0" baseline="0" dirty="0" smtClean="0">
                  <a:ln>
                    <a:noFill/>
                  </a:ln>
                  <a:solidFill>
                    <a:srgbClr val="000000"/>
                  </a:solidFill>
                  <a:effectLst/>
                  <a:latin typeface="Arial Narrow" panose="020B0606020202030204" pitchFamily="34" charset="0"/>
                </a:rPr>
                <a:t> value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7" name="Rectangle 238"/>
            <p:cNvSpPr>
              <a:spLocks noChangeArrowheads="1"/>
            </p:cNvSpPr>
            <p:nvPr/>
          </p:nvSpPr>
          <p:spPr bwMode="auto">
            <a:xfrm>
              <a:off x="4299744" y="5415011"/>
              <a:ext cx="12820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1" u="none" strike="noStrike" cap="none" normalizeH="0" baseline="0" dirty="0" smtClean="0">
                  <a:ln>
                    <a:noFill/>
                  </a:ln>
                  <a:solidFill>
                    <a:srgbClr val="000000"/>
                  </a:solidFill>
                  <a:effectLst/>
                  <a:latin typeface="Arial Narrow" panose="020B0606020202030204" pitchFamily="34" charset="0"/>
                </a:rPr>
                <a:t>True</a:t>
              </a:r>
              <a:r>
                <a:rPr kumimoji="0" lang="en-US" altLang="en-US" sz="2600" b="0" i="0" u="none" strike="noStrike" cap="none" normalizeH="0" baseline="0" dirty="0" smtClean="0">
                  <a:ln>
                    <a:noFill/>
                  </a:ln>
                  <a:solidFill>
                    <a:srgbClr val="000000"/>
                  </a:solidFill>
                  <a:effectLst/>
                  <a:latin typeface="Arial Narrow" panose="020B0606020202030204" pitchFamily="34" charset="0"/>
                </a:rPr>
                <a:t> value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68" name="Group 67"/>
          <p:cNvGrpSpPr/>
          <p:nvPr/>
        </p:nvGrpSpPr>
        <p:grpSpPr>
          <a:xfrm>
            <a:off x="9038238" y="1959765"/>
            <a:ext cx="1295283" cy="2400554"/>
            <a:chOff x="2660819" y="2906462"/>
            <a:chExt cx="1295283" cy="2400554"/>
          </a:xfrm>
        </p:grpSpPr>
        <p:sp>
          <p:nvSpPr>
            <p:cNvPr id="69" name="Freeform 169"/>
            <p:cNvSpPr>
              <a:spLocks/>
            </p:cNvSpPr>
            <p:nvPr/>
          </p:nvSpPr>
          <p:spPr bwMode="auto">
            <a:xfrm>
              <a:off x="2660819" y="2906462"/>
              <a:ext cx="1295283" cy="2400554"/>
            </a:xfrm>
            <a:custGeom>
              <a:avLst/>
              <a:gdLst>
                <a:gd name="T0" fmla="*/ 0 w 6688"/>
                <a:gd name="T1" fmla="*/ 3721 h 3721"/>
                <a:gd name="T2" fmla="*/ 1164 w 6688"/>
                <a:gd name="T3" fmla="*/ 3664 h 3721"/>
                <a:gd name="T4" fmla="*/ 1662 w 6688"/>
                <a:gd name="T5" fmla="*/ 3396 h 3721"/>
                <a:gd name="T6" fmla="*/ 2045 w 6688"/>
                <a:gd name="T7" fmla="*/ 2745 h 3721"/>
                <a:gd name="T8" fmla="*/ 2592 w 6688"/>
                <a:gd name="T9" fmla="*/ 1321 h 3721"/>
                <a:gd name="T10" fmla="*/ 2985 w 6688"/>
                <a:gd name="T11" fmla="*/ 217 h 3721"/>
                <a:gd name="T12" fmla="*/ 3232 w 6688"/>
                <a:gd name="T13" fmla="*/ 10 h 3721"/>
                <a:gd name="T14" fmla="*/ 3503 w 6688"/>
                <a:gd name="T15" fmla="*/ 217 h 3721"/>
                <a:gd name="T16" fmla="*/ 3943 w 6688"/>
                <a:gd name="T17" fmla="*/ 1251 h 3721"/>
                <a:gd name="T18" fmla="*/ 4596 w 6688"/>
                <a:gd name="T19" fmla="*/ 2860 h 3721"/>
                <a:gd name="T20" fmla="*/ 4999 w 6688"/>
                <a:gd name="T21" fmla="*/ 3434 h 3721"/>
                <a:gd name="T22" fmla="*/ 5535 w 6688"/>
                <a:gd name="T23" fmla="*/ 3664 h 3721"/>
                <a:gd name="T24" fmla="*/ 6688 w 6688"/>
                <a:gd name="T25" fmla="*/ 3712 h 3721"/>
                <a:gd name="connsiteX0" fmla="*/ 0 w 10000"/>
                <a:gd name="connsiteY0" fmla="*/ 9974 h 9974"/>
                <a:gd name="connsiteX1" fmla="*/ 1740 w 10000"/>
                <a:gd name="connsiteY1" fmla="*/ 9821 h 9974"/>
                <a:gd name="connsiteX2" fmla="*/ 2485 w 10000"/>
                <a:gd name="connsiteY2" fmla="*/ 9101 h 9974"/>
                <a:gd name="connsiteX3" fmla="*/ 3223 w 10000"/>
                <a:gd name="connsiteY3" fmla="*/ 6878 h 9974"/>
                <a:gd name="connsiteX4" fmla="*/ 3876 w 10000"/>
                <a:gd name="connsiteY4" fmla="*/ 3524 h 9974"/>
                <a:gd name="connsiteX5" fmla="*/ 4463 w 10000"/>
                <a:gd name="connsiteY5" fmla="*/ 557 h 9974"/>
                <a:gd name="connsiteX6" fmla="*/ 4833 w 10000"/>
                <a:gd name="connsiteY6" fmla="*/ 1 h 9974"/>
                <a:gd name="connsiteX7" fmla="*/ 5238 w 10000"/>
                <a:gd name="connsiteY7" fmla="*/ 557 h 9974"/>
                <a:gd name="connsiteX8" fmla="*/ 5896 w 10000"/>
                <a:gd name="connsiteY8" fmla="*/ 3336 h 9974"/>
                <a:gd name="connsiteX9" fmla="*/ 6872 w 10000"/>
                <a:gd name="connsiteY9" fmla="*/ 7660 h 9974"/>
                <a:gd name="connsiteX10" fmla="*/ 7475 w 10000"/>
                <a:gd name="connsiteY10" fmla="*/ 9203 h 9974"/>
                <a:gd name="connsiteX11" fmla="*/ 8276 w 10000"/>
                <a:gd name="connsiteY11" fmla="*/ 9821 h 9974"/>
                <a:gd name="connsiteX12" fmla="*/ 10000 w 10000"/>
                <a:gd name="connsiteY12" fmla="*/ 9950 h 9974"/>
                <a:gd name="connsiteX0" fmla="*/ 0 w 8260"/>
                <a:gd name="connsiteY0" fmla="*/ 9847 h 9976"/>
                <a:gd name="connsiteX1" fmla="*/ 745 w 8260"/>
                <a:gd name="connsiteY1" fmla="*/ 9125 h 9976"/>
                <a:gd name="connsiteX2" fmla="*/ 1483 w 8260"/>
                <a:gd name="connsiteY2" fmla="*/ 6896 h 9976"/>
                <a:gd name="connsiteX3" fmla="*/ 2136 w 8260"/>
                <a:gd name="connsiteY3" fmla="*/ 3533 h 9976"/>
                <a:gd name="connsiteX4" fmla="*/ 2723 w 8260"/>
                <a:gd name="connsiteY4" fmla="*/ 558 h 9976"/>
                <a:gd name="connsiteX5" fmla="*/ 3093 w 8260"/>
                <a:gd name="connsiteY5" fmla="*/ 1 h 9976"/>
                <a:gd name="connsiteX6" fmla="*/ 3498 w 8260"/>
                <a:gd name="connsiteY6" fmla="*/ 558 h 9976"/>
                <a:gd name="connsiteX7" fmla="*/ 4156 w 8260"/>
                <a:gd name="connsiteY7" fmla="*/ 3345 h 9976"/>
                <a:gd name="connsiteX8" fmla="*/ 5132 w 8260"/>
                <a:gd name="connsiteY8" fmla="*/ 7680 h 9976"/>
                <a:gd name="connsiteX9" fmla="*/ 5735 w 8260"/>
                <a:gd name="connsiteY9" fmla="*/ 9227 h 9976"/>
                <a:gd name="connsiteX10" fmla="*/ 6536 w 8260"/>
                <a:gd name="connsiteY10" fmla="*/ 9847 h 9976"/>
                <a:gd name="connsiteX11" fmla="*/ 8260 w 8260"/>
                <a:gd name="connsiteY11" fmla="*/ 9976 h 9976"/>
                <a:gd name="connsiteX0" fmla="*/ 0 w 9098"/>
                <a:gd name="connsiteY0" fmla="*/ 9147 h 10000"/>
                <a:gd name="connsiteX1" fmla="*/ 893 w 9098"/>
                <a:gd name="connsiteY1" fmla="*/ 6913 h 10000"/>
                <a:gd name="connsiteX2" fmla="*/ 1684 w 9098"/>
                <a:gd name="connsiteY2" fmla="*/ 3541 h 10000"/>
                <a:gd name="connsiteX3" fmla="*/ 2395 w 9098"/>
                <a:gd name="connsiteY3" fmla="*/ 559 h 10000"/>
                <a:gd name="connsiteX4" fmla="*/ 2843 w 9098"/>
                <a:gd name="connsiteY4" fmla="*/ 1 h 10000"/>
                <a:gd name="connsiteX5" fmla="*/ 3333 w 9098"/>
                <a:gd name="connsiteY5" fmla="*/ 559 h 10000"/>
                <a:gd name="connsiteX6" fmla="*/ 4129 w 9098"/>
                <a:gd name="connsiteY6" fmla="*/ 3353 h 10000"/>
                <a:gd name="connsiteX7" fmla="*/ 5311 w 9098"/>
                <a:gd name="connsiteY7" fmla="*/ 7698 h 10000"/>
                <a:gd name="connsiteX8" fmla="*/ 6041 w 9098"/>
                <a:gd name="connsiteY8" fmla="*/ 9249 h 10000"/>
                <a:gd name="connsiteX9" fmla="*/ 7011 w 9098"/>
                <a:gd name="connsiteY9" fmla="*/ 9871 h 10000"/>
                <a:gd name="connsiteX10" fmla="*/ 9098 w 9098"/>
                <a:gd name="connsiteY10" fmla="*/ 10000 h 10000"/>
                <a:gd name="connsiteX0" fmla="*/ 0 w 9209"/>
                <a:gd name="connsiteY0" fmla="*/ 10633 h 10633"/>
                <a:gd name="connsiteX1" fmla="*/ 191 w 9209"/>
                <a:gd name="connsiteY1" fmla="*/ 6913 h 10633"/>
                <a:gd name="connsiteX2" fmla="*/ 1060 w 9209"/>
                <a:gd name="connsiteY2" fmla="*/ 3541 h 10633"/>
                <a:gd name="connsiteX3" fmla="*/ 1841 w 9209"/>
                <a:gd name="connsiteY3" fmla="*/ 559 h 10633"/>
                <a:gd name="connsiteX4" fmla="*/ 2334 w 9209"/>
                <a:gd name="connsiteY4" fmla="*/ 1 h 10633"/>
                <a:gd name="connsiteX5" fmla="*/ 2872 w 9209"/>
                <a:gd name="connsiteY5" fmla="*/ 559 h 10633"/>
                <a:gd name="connsiteX6" fmla="*/ 3747 w 9209"/>
                <a:gd name="connsiteY6" fmla="*/ 3353 h 10633"/>
                <a:gd name="connsiteX7" fmla="*/ 5047 w 9209"/>
                <a:gd name="connsiteY7" fmla="*/ 7698 h 10633"/>
                <a:gd name="connsiteX8" fmla="*/ 5849 w 9209"/>
                <a:gd name="connsiteY8" fmla="*/ 9249 h 10633"/>
                <a:gd name="connsiteX9" fmla="*/ 6915 w 9209"/>
                <a:gd name="connsiteY9" fmla="*/ 9871 h 10633"/>
                <a:gd name="connsiteX10" fmla="*/ 9209 w 9209"/>
                <a:gd name="connsiteY10" fmla="*/ 10000 h 10633"/>
                <a:gd name="connsiteX0" fmla="*/ 0 w 10000"/>
                <a:gd name="connsiteY0" fmla="*/ 9950 h 9950"/>
                <a:gd name="connsiteX1" fmla="*/ 207 w 10000"/>
                <a:gd name="connsiteY1" fmla="*/ 6501 h 9950"/>
                <a:gd name="connsiteX2" fmla="*/ 1151 w 10000"/>
                <a:gd name="connsiteY2" fmla="*/ 3330 h 9950"/>
                <a:gd name="connsiteX3" fmla="*/ 1999 w 10000"/>
                <a:gd name="connsiteY3" fmla="*/ 526 h 9950"/>
                <a:gd name="connsiteX4" fmla="*/ 2534 w 10000"/>
                <a:gd name="connsiteY4" fmla="*/ 1 h 9950"/>
                <a:gd name="connsiteX5" fmla="*/ 3119 w 10000"/>
                <a:gd name="connsiteY5" fmla="*/ 526 h 9950"/>
                <a:gd name="connsiteX6" fmla="*/ 4069 w 10000"/>
                <a:gd name="connsiteY6" fmla="*/ 3153 h 9950"/>
                <a:gd name="connsiteX7" fmla="*/ 5481 w 10000"/>
                <a:gd name="connsiteY7" fmla="*/ 7240 h 9950"/>
                <a:gd name="connsiteX8" fmla="*/ 6351 w 10000"/>
                <a:gd name="connsiteY8" fmla="*/ 8698 h 9950"/>
                <a:gd name="connsiteX9" fmla="*/ 7509 w 10000"/>
                <a:gd name="connsiteY9" fmla="*/ 9283 h 9950"/>
                <a:gd name="connsiteX10" fmla="*/ 10000 w 10000"/>
                <a:gd name="connsiteY10" fmla="*/ 9405 h 9950"/>
                <a:gd name="connsiteX0" fmla="*/ 0 w 10000"/>
                <a:gd name="connsiteY0" fmla="*/ 10056 h 10056"/>
                <a:gd name="connsiteX1" fmla="*/ 207 w 10000"/>
                <a:gd name="connsiteY1" fmla="*/ 6534 h 10056"/>
                <a:gd name="connsiteX2" fmla="*/ 1151 w 10000"/>
                <a:gd name="connsiteY2" fmla="*/ 3347 h 10056"/>
                <a:gd name="connsiteX3" fmla="*/ 1999 w 10000"/>
                <a:gd name="connsiteY3" fmla="*/ 529 h 10056"/>
                <a:gd name="connsiteX4" fmla="*/ 2534 w 10000"/>
                <a:gd name="connsiteY4" fmla="*/ 1 h 10056"/>
                <a:gd name="connsiteX5" fmla="*/ 3119 w 10000"/>
                <a:gd name="connsiteY5" fmla="*/ 529 h 10056"/>
                <a:gd name="connsiteX6" fmla="*/ 4069 w 10000"/>
                <a:gd name="connsiteY6" fmla="*/ 3169 h 10056"/>
                <a:gd name="connsiteX7" fmla="*/ 5481 w 10000"/>
                <a:gd name="connsiteY7" fmla="*/ 7276 h 10056"/>
                <a:gd name="connsiteX8" fmla="*/ 6351 w 10000"/>
                <a:gd name="connsiteY8" fmla="*/ 8742 h 10056"/>
                <a:gd name="connsiteX9" fmla="*/ 7509 w 10000"/>
                <a:gd name="connsiteY9" fmla="*/ 9330 h 10056"/>
                <a:gd name="connsiteX10" fmla="*/ 10000 w 10000"/>
                <a:gd name="connsiteY10" fmla="*/ 9452 h 10056"/>
                <a:gd name="connsiteX0" fmla="*/ 436 w 9800"/>
                <a:gd name="connsiteY0" fmla="*/ 9307 h 9452"/>
                <a:gd name="connsiteX1" fmla="*/ 7 w 9800"/>
                <a:gd name="connsiteY1" fmla="*/ 6534 h 9452"/>
                <a:gd name="connsiteX2" fmla="*/ 951 w 9800"/>
                <a:gd name="connsiteY2" fmla="*/ 3347 h 9452"/>
                <a:gd name="connsiteX3" fmla="*/ 1799 w 9800"/>
                <a:gd name="connsiteY3" fmla="*/ 529 h 9452"/>
                <a:gd name="connsiteX4" fmla="*/ 2334 w 9800"/>
                <a:gd name="connsiteY4" fmla="*/ 1 h 9452"/>
                <a:gd name="connsiteX5" fmla="*/ 2919 w 9800"/>
                <a:gd name="connsiteY5" fmla="*/ 529 h 9452"/>
                <a:gd name="connsiteX6" fmla="*/ 3869 w 9800"/>
                <a:gd name="connsiteY6" fmla="*/ 3169 h 9452"/>
                <a:gd name="connsiteX7" fmla="*/ 5281 w 9800"/>
                <a:gd name="connsiteY7" fmla="*/ 7276 h 9452"/>
                <a:gd name="connsiteX8" fmla="*/ 6151 w 9800"/>
                <a:gd name="connsiteY8" fmla="*/ 8742 h 9452"/>
                <a:gd name="connsiteX9" fmla="*/ 7309 w 9800"/>
                <a:gd name="connsiteY9" fmla="*/ 9330 h 9452"/>
                <a:gd name="connsiteX10" fmla="*/ 9800 w 9800"/>
                <a:gd name="connsiteY10" fmla="*/ 9452 h 9452"/>
                <a:gd name="connsiteX0" fmla="*/ 445 w 10000"/>
                <a:gd name="connsiteY0" fmla="*/ 9847 h 10000"/>
                <a:gd name="connsiteX1" fmla="*/ 7 w 10000"/>
                <a:gd name="connsiteY1" fmla="*/ 6913 h 10000"/>
                <a:gd name="connsiteX2" fmla="*/ 970 w 10000"/>
                <a:gd name="connsiteY2" fmla="*/ 3541 h 10000"/>
                <a:gd name="connsiteX3" fmla="*/ 1836 w 10000"/>
                <a:gd name="connsiteY3" fmla="*/ 560 h 10000"/>
                <a:gd name="connsiteX4" fmla="*/ 2382 w 10000"/>
                <a:gd name="connsiteY4" fmla="*/ 1 h 10000"/>
                <a:gd name="connsiteX5" fmla="*/ 2979 w 10000"/>
                <a:gd name="connsiteY5" fmla="*/ 560 h 10000"/>
                <a:gd name="connsiteX6" fmla="*/ 3948 w 10000"/>
                <a:gd name="connsiteY6" fmla="*/ 3353 h 10000"/>
                <a:gd name="connsiteX7" fmla="*/ 5389 w 10000"/>
                <a:gd name="connsiteY7" fmla="*/ 7698 h 10000"/>
                <a:gd name="connsiteX8" fmla="*/ 6277 w 10000"/>
                <a:gd name="connsiteY8" fmla="*/ 9249 h 10000"/>
                <a:gd name="connsiteX9" fmla="*/ 7458 w 10000"/>
                <a:gd name="connsiteY9" fmla="*/ 9871 h 10000"/>
                <a:gd name="connsiteX10" fmla="*/ 10000 w 10000"/>
                <a:gd name="connsiteY10" fmla="*/ 10000 h 10000"/>
                <a:gd name="connsiteX0" fmla="*/ 447 w 10002"/>
                <a:gd name="connsiteY0" fmla="*/ 9847 h 10000"/>
                <a:gd name="connsiteX1" fmla="*/ 9 w 10002"/>
                <a:gd name="connsiteY1" fmla="*/ 6913 h 10000"/>
                <a:gd name="connsiteX2" fmla="*/ 972 w 10002"/>
                <a:gd name="connsiteY2" fmla="*/ 3541 h 10000"/>
                <a:gd name="connsiteX3" fmla="*/ 1838 w 10002"/>
                <a:gd name="connsiteY3" fmla="*/ 560 h 10000"/>
                <a:gd name="connsiteX4" fmla="*/ 2384 w 10002"/>
                <a:gd name="connsiteY4" fmla="*/ 1 h 10000"/>
                <a:gd name="connsiteX5" fmla="*/ 2981 w 10002"/>
                <a:gd name="connsiteY5" fmla="*/ 560 h 10000"/>
                <a:gd name="connsiteX6" fmla="*/ 3950 w 10002"/>
                <a:gd name="connsiteY6" fmla="*/ 3353 h 10000"/>
                <a:gd name="connsiteX7" fmla="*/ 5391 w 10002"/>
                <a:gd name="connsiteY7" fmla="*/ 7698 h 10000"/>
                <a:gd name="connsiteX8" fmla="*/ 6279 w 10002"/>
                <a:gd name="connsiteY8" fmla="*/ 9249 h 10000"/>
                <a:gd name="connsiteX9" fmla="*/ 7460 w 10002"/>
                <a:gd name="connsiteY9" fmla="*/ 9871 h 10000"/>
                <a:gd name="connsiteX10" fmla="*/ 10002 w 10002"/>
                <a:gd name="connsiteY10" fmla="*/ 10000 h 10000"/>
                <a:gd name="connsiteX0" fmla="*/ 86 w 10057"/>
                <a:gd name="connsiteY0" fmla="*/ 10069 h 10069"/>
                <a:gd name="connsiteX1" fmla="*/ 64 w 10057"/>
                <a:gd name="connsiteY1" fmla="*/ 6913 h 10069"/>
                <a:gd name="connsiteX2" fmla="*/ 1027 w 10057"/>
                <a:gd name="connsiteY2" fmla="*/ 3541 h 10069"/>
                <a:gd name="connsiteX3" fmla="*/ 1893 w 10057"/>
                <a:gd name="connsiteY3" fmla="*/ 560 h 10069"/>
                <a:gd name="connsiteX4" fmla="*/ 2439 w 10057"/>
                <a:gd name="connsiteY4" fmla="*/ 1 h 10069"/>
                <a:gd name="connsiteX5" fmla="*/ 3036 w 10057"/>
                <a:gd name="connsiteY5" fmla="*/ 560 h 10069"/>
                <a:gd name="connsiteX6" fmla="*/ 4005 w 10057"/>
                <a:gd name="connsiteY6" fmla="*/ 3353 h 10069"/>
                <a:gd name="connsiteX7" fmla="*/ 5446 w 10057"/>
                <a:gd name="connsiteY7" fmla="*/ 7698 h 10069"/>
                <a:gd name="connsiteX8" fmla="*/ 6334 w 10057"/>
                <a:gd name="connsiteY8" fmla="*/ 9249 h 10069"/>
                <a:gd name="connsiteX9" fmla="*/ 7515 w 10057"/>
                <a:gd name="connsiteY9" fmla="*/ 9871 h 10069"/>
                <a:gd name="connsiteX10" fmla="*/ 10057 w 10057"/>
                <a:gd name="connsiteY10" fmla="*/ 10000 h 10069"/>
                <a:gd name="connsiteX0" fmla="*/ 86 w 10057"/>
                <a:gd name="connsiteY0" fmla="*/ 10069 h 10069"/>
                <a:gd name="connsiteX1" fmla="*/ 64 w 10057"/>
                <a:gd name="connsiteY1" fmla="*/ 6913 h 10069"/>
                <a:gd name="connsiteX2" fmla="*/ 1027 w 10057"/>
                <a:gd name="connsiteY2" fmla="*/ 3541 h 10069"/>
                <a:gd name="connsiteX3" fmla="*/ 1893 w 10057"/>
                <a:gd name="connsiteY3" fmla="*/ 560 h 10069"/>
                <a:gd name="connsiteX4" fmla="*/ 2439 w 10057"/>
                <a:gd name="connsiteY4" fmla="*/ 1 h 10069"/>
                <a:gd name="connsiteX5" fmla="*/ 3036 w 10057"/>
                <a:gd name="connsiteY5" fmla="*/ 560 h 10069"/>
                <a:gd name="connsiteX6" fmla="*/ 4005 w 10057"/>
                <a:gd name="connsiteY6" fmla="*/ 3353 h 10069"/>
                <a:gd name="connsiteX7" fmla="*/ 5446 w 10057"/>
                <a:gd name="connsiteY7" fmla="*/ 7698 h 10069"/>
                <a:gd name="connsiteX8" fmla="*/ 6334 w 10057"/>
                <a:gd name="connsiteY8" fmla="*/ 9249 h 10069"/>
                <a:gd name="connsiteX9" fmla="*/ 7515 w 10057"/>
                <a:gd name="connsiteY9" fmla="*/ 9871 h 10069"/>
                <a:gd name="connsiteX10" fmla="*/ 10057 w 10057"/>
                <a:gd name="connsiteY10" fmla="*/ 10000 h 10069"/>
                <a:gd name="connsiteX0" fmla="*/ 41 w 10012"/>
                <a:gd name="connsiteY0" fmla="*/ 10069 h 10069"/>
                <a:gd name="connsiteX1" fmla="*/ 19 w 10012"/>
                <a:gd name="connsiteY1" fmla="*/ 6913 h 10069"/>
                <a:gd name="connsiteX2" fmla="*/ 982 w 10012"/>
                <a:gd name="connsiteY2" fmla="*/ 3541 h 10069"/>
                <a:gd name="connsiteX3" fmla="*/ 1848 w 10012"/>
                <a:gd name="connsiteY3" fmla="*/ 560 h 10069"/>
                <a:gd name="connsiteX4" fmla="*/ 2394 w 10012"/>
                <a:gd name="connsiteY4" fmla="*/ 1 h 10069"/>
                <a:gd name="connsiteX5" fmla="*/ 2991 w 10012"/>
                <a:gd name="connsiteY5" fmla="*/ 560 h 10069"/>
                <a:gd name="connsiteX6" fmla="*/ 3960 w 10012"/>
                <a:gd name="connsiteY6" fmla="*/ 3353 h 10069"/>
                <a:gd name="connsiteX7" fmla="*/ 5401 w 10012"/>
                <a:gd name="connsiteY7" fmla="*/ 7698 h 10069"/>
                <a:gd name="connsiteX8" fmla="*/ 6289 w 10012"/>
                <a:gd name="connsiteY8" fmla="*/ 9249 h 10069"/>
                <a:gd name="connsiteX9" fmla="*/ 7470 w 10012"/>
                <a:gd name="connsiteY9" fmla="*/ 9871 h 10069"/>
                <a:gd name="connsiteX10" fmla="*/ 10012 w 10012"/>
                <a:gd name="connsiteY10" fmla="*/ 10000 h 10069"/>
                <a:gd name="connsiteX0" fmla="*/ 20 w 10017"/>
                <a:gd name="connsiteY0" fmla="*/ 10037 h 10037"/>
                <a:gd name="connsiteX1" fmla="*/ 24 w 10017"/>
                <a:gd name="connsiteY1" fmla="*/ 6913 h 10037"/>
                <a:gd name="connsiteX2" fmla="*/ 987 w 10017"/>
                <a:gd name="connsiteY2" fmla="*/ 3541 h 10037"/>
                <a:gd name="connsiteX3" fmla="*/ 1853 w 10017"/>
                <a:gd name="connsiteY3" fmla="*/ 560 h 10037"/>
                <a:gd name="connsiteX4" fmla="*/ 2399 w 10017"/>
                <a:gd name="connsiteY4" fmla="*/ 1 h 10037"/>
                <a:gd name="connsiteX5" fmla="*/ 2996 w 10017"/>
                <a:gd name="connsiteY5" fmla="*/ 560 h 10037"/>
                <a:gd name="connsiteX6" fmla="*/ 3965 w 10017"/>
                <a:gd name="connsiteY6" fmla="*/ 3353 h 10037"/>
                <a:gd name="connsiteX7" fmla="*/ 5406 w 10017"/>
                <a:gd name="connsiteY7" fmla="*/ 7698 h 10037"/>
                <a:gd name="connsiteX8" fmla="*/ 6294 w 10017"/>
                <a:gd name="connsiteY8" fmla="*/ 9249 h 10037"/>
                <a:gd name="connsiteX9" fmla="*/ 7475 w 10017"/>
                <a:gd name="connsiteY9" fmla="*/ 9871 h 10037"/>
                <a:gd name="connsiteX10" fmla="*/ 10017 w 10017"/>
                <a:gd name="connsiteY10" fmla="*/ 10000 h 10037"/>
                <a:gd name="connsiteX0" fmla="*/ 20 w 10017"/>
                <a:gd name="connsiteY0" fmla="*/ 10037 h 10037"/>
                <a:gd name="connsiteX1" fmla="*/ 24 w 10017"/>
                <a:gd name="connsiteY1" fmla="*/ 6913 h 10037"/>
                <a:gd name="connsiteX2" fmla="*/ 987 w 10017"/>
                <a:gd name="connsiteY2" fmla="*/ 3541 h 10037"/>
                <a:gd name="connsiteX3" fmla="*/ 1853 w 10017"/>
                <a:gd name="connsiteY3" fmla="*/ 560 h 10037"/>
                <a:gd name="connsiteX4" fmla="*/ 2399 w 10017"/>
                <a:gd name="connsiteY4" fmla="*/ 1 h 10037"/>
                <a:gd name="connsiteX5" fmla="*/ 2996 w 10017"/>
                <a:gd name="connsiteY5" fmla="*/ 560 h 10037"/>
                <a:gd name="connsiteX6" fmla="*/ 3965 w 10017"/>
                <a:gd name="connsiteY6" fmla="*/ 3353 h 10037"/>
                <a:gd name="connsiteX7" fmla="*/ 5406 w 10017"/>
                <a:gd name="connsiteY7" fmla="*/ 7698 h 10037"/>
                <a:gd name="connsiteX8" fmla="*/ 6294 w 10017"/>
                <a:gd name="connsiteY8" fmla="*/ 9249 h 10037"/>
                <a:gd name="connsiteX9" fmla="*/ 7475 w 10017"/>
                <a:gd name="connsiteY9" fmla="*/ 9871 h 10037"/>
                <a:gd name="connsiteX10" fmla="*/ 10017 w 10017"/>
                <a:gd name="connsiteY10" fmla="*/ 10000 h 10037"/>
                <a:gd name="connsiteX0" fmla="*/ 0 w 9997"/>
                <a:gd name="connsiteY0" fmla="*/ 10037 h 10037"/>
                <a:gd name="connsiteX1" fmla="*/ 4 w 9997"/>
                <a:gd name="connsiteY1" fmla="*/ 6913 h 10037"/>
                <a:gd name="connsiteX2" fmla="*/ 967 w 9997"/>
                <a:gd name="connsiteY2" fmla="*/ 3541 h 10037"/>
                <a:gd name="connsiteX3" fmla="*/ 1833 w 9997"/>
                <a:gd name="connsiteY3" fmla="*/ 560 h 10037"/>
                <a:gd name="connsiteX4" fmla="*/ 2379 w 9997"/>
                <a:gd name="connsiteY4" fmla="*/ 1 h 10037"/>
                <a:gd name="connsiteX5" fmla="*/ 2976 w 9997"/>
                <a:gd name="connsiteY5" fmla="*/ 560 h 10037"/>
                <a:gd name="connsiteX6" fmla="*/ 3945 w 9997"/>
                <a:gd name="connsiteY6" fmla="*/ 3353 h 10037"/>
                <a:gd name="connsiteX7" fmla="*/ 5386 w 9997"/>
                <a:gd name="connsiteY7" fmla="*/ 7698 h 10037"/>
                <a:gd name="connsiteX8" fmla="*/ 6274 w 9997"/>
                <a:gd name="connsiteY8" fmla="*/ 9249 h 10037"/>
                <a:gd name="connsiteX9" fmla="*/ 7455 w 9997"/>
                <a:gd name="connsiteY9" fmla="*/ 9871 h 10037"/>
                <a:gd name="connsiteX10" fmla="*/ 9997 w 9997"/>
                <a:gd name="connsiteY10" fmla="*/ 10000 h 10037"/>
                <a:gd name="connsiteX0" fmla="*/ 0 w 10000"/>
                <a:gd name="connsiteY0" fmla="*/ 10000 h 10000"/>
                <a:gd name="connsiteX1" fmla="*/ 4 w 10000"/>
                <a:gd name="connsiteY1" fmla="*/ 6888 h 10000"/>
                <a:gd name="connsiteX2" fmla="*/ 967 w 10000"/>
                <a:gd name="connsiteY2" fmla="*/ 3528 h 10000"/>
                <a:gd name="connsiteX3" fmla="*/ 1834 w 10000"/>
                <a:gd name="connsiteY3" fmla="*/ 558 h 10000"/>
                <a:gd name="connsiteX4" fmla="*/ 2380 w 10000"/>
                <a:gd name="connsiteY4" fmla="*/ 1 h 10000"/>
                <a:gd name="connsiteX5" fmla="*/ 2977 w 10000"/>
                <a:gd name="connsiteY5" fmla="*/ 558 h 10000"/>
                <a:gd name="connsiteX6" fmla="*/ 3946 w 10000"/>
                <a:gd name="connsiteY6" fmla="*/ 3341 h 10000"/>
                <a:gd name="connsiteX7" fmla="*/ 5388 w 10000"/>
                <a:gd name="connsiteY7" fmla="*/ 7670 h 10000"/>
                <a:gd name="connsiteX8" fmla="*/ 6276 w 10000"/>
                <a:gd name="connsiteY8" fmla="*/ 9215 h 10000"/>
                <a:gd name="connsiteX9" fmla="*/ 7457 w 10000"/>
                <a:gd name="connsiteY9" fmla="*/ 9835 h 10000"/>
                <a:gd name="connsiteX10" fmla="*/ 10000 w 10000"/>
                <a:gd name="connsiteY10" fmla="*/ 9963 h 10000"/>
                <a:gd name="connsiteX0" fmla="*/ 0 w 10000"/>
                <a:gd name="connsiteY0" fmla="*/ 10000 h 10000"/>
                <a:gd name="connsiteX1" fmla="*/ 4 w 10000"/>
                <a:gd name="connsiteY1" fmla="*/ 6888 h 10000"/>
                <a:gd name="connsiteX2" fmla="*/ 967 w 10000"/>
                <a:gd name="connsiteY2" fmla="*/ 3528 h 10000"/>
                <a:gd name="connsiteX3" fmla="*/ 1834 w 10000"/>
                <a:gd name="connsiteY3" fmla="*/ 558 h 10000"/>
                <a:gd name="connsiteX4" fmla="*/ 2380 w 10000"/>
                <a:gd name="connsiteY4" fmla="*/ 1 h 10000"/>
                <a:gd name="connsiteX5" fmla="*/ 2977 w 10000"/>
                <a:gd name="connsiteY5" fmla="*/ 558 h 10000"/>
                <a:gd name="connsiteX6" fmla="*/ 3946 w 10000"/>
                <a:gd name="connsiteY6" fmla="*/ 3341 h 10000"/>
                <a:gd name="connsiteX7" fmla="*/ 5388 w 10000"/>
                <a:gd name="connsiteY7" fmla="*/ 7670 h 10000"/>
                <a:gd name="connsiteX8" fmla="*/ 6276 w 10000"/>
                <a:gd name="connsiteY8" fmla="*/ 9215 h 10000"/>
                <a:gd name="connsiteX9" fmla="*/ 7457 w 10000"/>
                <a:gd name="connsiteY9" fmla="*/ 9835 h 10000"/>
                <a:gd name="connsiteX10" fmla="*/ 10000 w 10000"/>
                <a:gd name="connsiteY10" fmla="*/ 9963 h 10000"/>
                <a:gd name="connsiteX0" fmla="*/ 0 w 7457"/>
                <a:gd name="connsiteY0" fmla="*/ 10000 h 10000"/>
                <a:gd name="connsiteX1" fmla="*/ 4 w 7457"/>
                <a:gd name="connsiteY1" fmla="*/ 6888 h 10000"/>
                <a:gd name="connsiteX2" fmla="*/ 967 w 7457"/>
                <a:gd name="connsiteY2" fmla="*/ 3528 h 10000"/>
                <a:gd name="connsiteX3" fmla="*/ 1834 w 7457"/>
                <a:gd name="connsiteY3" fmla="*/ 558 h 10000"/>
                <a:gd name="connsiteX4" fmla="*/ 2380 w 7457"/>
                <a:gd name="connsiteY4" fmla="*/ 1 h 10000"/>
                <a:gd name="connsiteX5" fmla="*/ 2977 w 7457"/>
                <a:gd name="connsiteY5" fmla="*/ 558 h 10000"/>
                <a:gd name="connsiteX6" fmla="*/ 3946 w 7457"/>
                <a:gd name="connsiteY6" fmla="*/ 3341 h 10000"/>
                <a:gd name="connsiteX7" fmla="*/ 5388 w 7457"/>
                <a:gd name="connsiteY7" fmla="*/ 7670 h 10000"/>
                <a:gd name="connsiteX8" fmla="*/ 6276 w 7457"/>
                <a:gd name="connsiteY8" fmla="*/ 9215 h 10000"/>
                <a:gd name="connsiteX9" fmla="*/ 7457 w 7457"/>
                <a:gd name="connsiteY9" fmla="*/ 9835 h 10000"/>
                <a:gd name="connsiteX0" fmla="*/ 0 w 8416"/>
                <a:gd name="connsiteY0" fmla="*/ 10000 h 10000"/>
                <a:gd name="connsiteX1" fmla="*/ 5 w 8416"/>
                <a:gd name="connsiteY1" fmla="*/ 6888 h 10000"/>
                <a:gd name="connsiteX2" fmla="*/ 1297 w 8416"/>
                <a:gd name="connsiteY2" fmla="*/ 3528 h 10000"/>
                <a:gd name="connsiteX3" fmla="*/ 2459 w 8416"/>
                <a:gd name="connsiteY3" fmla="*/ 558 h 10000"/>
                <a:gd name="connsiteX4" fmla="*/ 3192 w 8416"/>
                <a:gd name="connsiteY4" fmla="*/ 1 h 10000"/>
                <a:gd name="connsiteX5" fmla="*/ 3992 w 8416"/>
                <a:gd name="connsiteY5" fmla="*/ 558 h 10000"/>
                <a:gd name="connsiteX6" fmla="*/ 5292 w 8416"/>
                <a:gd name="connsiteY6" fmla="*/ 3341 h 10000"/>
                <a:gd name="connsiteX7" fmla="*/ 7225 w 8416"/>
                <a:gd name="connsiteY7" fmla="*/ 7670 h 10000"/>
                <a:gd name="connsiteX8" fmla="*/ 8416 w 8416"/>
                <a:gd name="connsiteY8" fmla="*/ 9215 h 10000"/>
                <a:gd name="connsiteX0" fmla="*/ 0 w 10000"/>
                <a:gd name="connsiteY0" fmla="*/ 10000 h 10000"/>
                <a:gd name="connsiteX1" fmla="*/ 6 w 10000"/>
                <a:gd name="connsiteY1" fmla="*/ 6888 h 10000"/>
                <a:gd name="connsiteX2" fmla="*/ 1541 w 10000"/>
                <a:gd name="connsiteY2" fmla="*/ 3528 h 10000"/>
                <a:gd name="connsiteX3" fmla="*/ 2922 w 10000"/>
                <a:gd name="connsiteY3" fmla="*/ 558 h 10000"/>
                <a:gd name="connsiteX4" fmla="*/ 3793 w 10000"/>
                <a:gd name="connsiteY4" fmla="*/ 1 h 10000"/>
                <a:gd name="connsiteX5" fmla="*/ 4743 w 10000"/>
                <a:gd name="connsiteY5" fmla="*/ 558 h 10000"/>
                <a:gd name="connsiteX6" fmla="*/ 6288 w 10000"/>
                <a:gd name="connsiteY6" fmla="*/ 3341 h 10000"/>
                <a:gd name="connsiteX7" fmla="*/ 8585 w 10000"/>
                <a:gd name="connsiteY7" fmla="*/ 7670 h 10000"/>
                <a:gd name="connsiteX8" fmla="*/ 10000 w 10000"/>
                <a:gd name="connsiteY8" fmla="*/ 9215 h 10000"/>
                <a:gd name="connsiteX0" fmla="*/ 0 w 8841"/>
                <a:gd name="connsiteY0" fmla="*/ 10000 h 10000"/>
                <a:gd name="connsiteX1" fmla="*/ 6 w 8841"/>
                <a:gd name="connsiteY1" fmla="*/ 6888 h 10000"/>
                <a:gd name="connsiteX2" fmla="*/ 1541 w 8841"/>
                <a:gd name="connsiteY2" fmla="*/ 3528 h 10000"/>
                <a:gd name="connsiteX3" fmla="*/ 2922 w 8841"/>
                <a:gd name="connsiteY3" fmla="*/ 558 h 10000"/>
                <a:gd name="connsiteX4" fmla="*/ 3793 w 8841"/>
                <a:gd name="connsiteY4" fmla="*/ 1 h 10000"/>
                <a:gd name="connsiteX5" fmla="*/ 4743 w 8841"/>
                <a:gd name="connsiteY5" fmla="*/ 558 h 10000"/>
                <a:gd name="connsiteX6" fmla="*/ 6288 w 8841"/>
                <a:gd name="connsiteY6" fmla="*/ 3341 h 10000"/>
                <a:gd name="connsiteX7" fmla="*/ 8585 w 8841"/>
                <a:gd name="connsiteY7" fmla="*/ 7670 h 10000"/>
                <a:gd name="connsiteX8" fmla="*/ 8841 w 8841"/>
                <a:gd name="connsiteY8" fmla="*/ 9152 h 10000"/>
                <a:gd name="connsiteX0" fmla="*/ 0 w 10000"/>
                <a:gd name="connsiteY0" fmla="*/ 10000 h 10000"/>
                <a:gd name="connsiteX1" fmla="*/ 7 w 10000"/>
                <a:gd name="connsiteY1" fmla="*/ 6888 h 10000"/>
                <a:gd name="connsiteX2" fmla="*/ 1743 w 10000"/>
                <a:gd name="connsiteY2" fmla="*/ 3528 h 10000"/>
                <a:gd name="connsiteX3" fmla="*/ 3305 w 10000"/>
                <a:gd name="connsiteY3" fmla="*/ 558 h 10000"/>
                <a:gd name="connsiteX4" fmla="*/ 4290 w 10000"/>
                <a:gd name="connsiteY4" fmla="*/ 1 h 10000"/>
                <a:gd name="connsiteX5" fmla="*/ 5365 w 10000"/>
                <a:gd name="connsiteY5" fmla="*/ 558 h 10000"/>
                <a:gd name="connsiteX6" fmla="*/ 7112 w 10000"/>
                <a:gd name="connsiteY6" fmla="*/ 3341 h 10000"/>
                <a:gd name="connsiteX7" fmla="*/ 9710 w 10000"/>
                <a:gd name="connsiteY7" fmla="*/ 7670 h 10000"/>
                <a:gd name="connsiteX8" fmla="*/ 10000 w 10000"/>
                <a:gd name="connsiteY8" fmla="*/ 9152 h 10000"/>
                <a:gd name="connsiteX0" fmla="*/ 0 w 10331"/>
                <a:gd name="connsiteY0" fmla="*/ 10000 h 10000"/>
                <a:gd name="connsiteX1" fmla="*/ 7 w 10331"/>
                <a:gd name="connsiteY1" fmla="*/ 6888 h 10000"/>
                <a:gd name="connsiteX2" fmla="*/ 1743 w 10331"/>
                <a:gd name="connsiteY2" fmla="*/ 3528 h 10000"/>
                <a:gd name="connsiteX3" fmla="*/ 3305 w 10331"/>
                <a:gd name="connsiteY3" fmla="*/ 558 h 10000"/>
                <a:gd name="connsiteX4" fmla="*/ 4290 w 10331"/>
                <a:gd name="connsiteY4" fmla="*/ 1 h 10000"/>
                <a:gd name="connsiteX5" fmla="*/ 5365 w 10331"/>
                <a:gd name="connsiteY5" fmla="*/ 558 h 10000"/>
                <a:gd name="connsiteX6" fmla="*/ 7112 w 10331"/>
                <a:gd name="connsiteY6" fmla="*/ 3341 h 10000"/>
                <a:gd name="connsiteX7" fmla="*/ 9710 w 10331"/>
                <a:gd name="connsiteY7" fmla="*/ 7670 h 10000"/>
                <a:gd name="connsiteX8" fmla="*/ 10000 w 10331"/>
                <a:gd name="connsiteY8" fmla="*/ 9152 h 10000"/>
                <a:gd name="connsiteX0" fmla="*/ 0 w 10331"/>
                <a:gd name="connsiteY0" fmla="*/ 10000 h 10000"/>
                <a:gd name="connsiteX1" fmla="*/ 7 w 10331"/>
                <a:gd name="connsiteY1" fmla="*/ 6888 h 10000"/>
                <a:gd name="connsiteX2" fmla="*/ 1743 w 10331"/>
                <a:gd name="connsiteY2" fmla="*/ 3528 h 10000"/>
                <a:gd name="connsiteX3" fmla="*/ 3305 w 10331"/>
                <a:gd name="connsiteY3" fmla="*/ 558 h 10000"/>
                <a:gd name="connsiteX4" fmla="*/ 4290 w 10331"/>
                <a:gd name="connsiteY4" fmla="*/ 1 h 10000"/>
                <a:gd name="connsiteX5" fmla="*/ 5365 w 10331"/>
                <a:gd name="connsiteY5" fmla="*/ 558 h 10000"/>
                <a:gd name="connsiteX6" fmla="*/ 7112 w 10331"/>
                <a:gd name="connsiteY6" fmla="*/ 3341 h 10000"/>
                <a:gd name="connsiteX7" fmla="*/ 9710 w 10331"/>
                <a:gd name="connsiteY7" fmla="*/ 7670 h 10000"/>
                <a:gd name="connsiteX8" fmla="*/ 10000 w 10331"/>
                <a:gd name="connsiteY8" fmla="*/ 9152 h 10000"/>
                <a:gd name="connsiteX0" fmla="*/ 0 w 10331"/>
                <a:gd name="connsiteY0" fmla="*/ 10000 h 10000"/>
                <a:gd name="connsiteX1" fmla="*/ 7 w 10331"/>
                <a:gd name="connsiteY1" fmla="*/ 6888 h 10000"/>
                <a:gd name="connsiteX2" fmla="*/ 1743 w 10331"/>
                <a:gd name="connsiteY2" fmla="*/ 3528 h 10000"/>
                <a:gd name="connsiteX3" fmla="*/ 3305 w 10331"/>
                <a:gd name="connsiteY3" fmla="*/ 558 h 10000"/>
                <a:gd name="connsiteX4" fmla="*/ 4290 w 10331"/>
                <a:gd name="connsiteY4" fmla="*/ 1 h 10000"/>
                <a:gd name="connsiteX5" fmla="*/ 5365 w 10331"/>
                <a:gd name="connsiteY5" fmla="*/ 558 h 10000"/>
                <a:gd name="connsiteX6" fmla="*/ 7112 w 10331"/>
                <a:gd name="connsiteY6" fmla="*/ 3341 h 10000"/>
                <a:gd name="connsiteX7" fmla="*/ 9710 w 10331"/>
                <a:gd name="connsiteY7" fmla="*/ 7670 h 10000"/>
                <a:gd name="connsiteX8" fmla="*/ 10000 w 10331"/>
                <a:gd name="connsiteY8" fmla="*/ 9152 h 10000"/>
                <a:gd name="connsiteX0" fmla="*/ 0 w 10216"/>
                <a:gd name="connsiteY0" fmla="*/ 10000 h 10000"/>
                <a:gd name="connsiteX1" fmla="*/ 7 w 10216"/>
                <a:gd name="connsiteY1" fmla="*/ 6888 h 10000"/>
                <a:gd name="connsiteX2" fmla="*/ 1743 w 10216"/>
                <a:gd name="connsiteY2" fmla="*/ 3528 h 10000"/>
                <a:gd name="connsiteX3" fmla="*/ 3305 w 10216"/>
                <a:gd name="connsiteY3" fmla="*/ 558 h 10000"/>
                <a:gd name="connsiteX4" fmla="*/ 4290 w 10216"/>
                <a:gd name="connsiteY4" fmla="*/ 1 h 10000"/>
                <a:gd name="connsiteX5" fmla="*/ 5365 w 10216"/>
                <a:gd name="connsiteY5" fmla="*/ 558 h 10000"/>
                <a:gd name="connsiteX6" fmla="*/ 7112 w 10216"/>
                <a:gd name="connsiteY6" fmla="*/ 3341 h 10000"/>
                <a:gd name="connsiteX7" fmla="*/ 9289 w 10216"/>
                <a:gd name="connsiteY7" fmla="*/ 6944 h 10000"/>
                <a:gd name="connsiteX8" fmla="*/ 10000 w 10216"/>
                <a:gd name="connsiteY8" fmla="*/ 9152 h 10000"/>
                <a:gd name="connsiteX0" fmla="*/ 0 w 10216"/>
                <a:gd name="connsiteY0" fmla="*/ 10000 h 10000"/>
                <a:gd name="connsiteX1" fmla="*/ 7 w 10216"/>
                <a:gd name="connsiteY1" fmla="*/ 6888 h 10000"/>
                <a:gd name="connsiteX2" fmla="*/ 1743 w 10216"/>
                <a:gd name="connsiteY2" fmla="*/ 3528 h 10000"/>
                <a:gd name="connsiteX3" fmla="*/ 3305 w 10216"/>
                <a:gd name="connsiteY3" fmla="*/ 558 h 10000"/>
                <a:gd name="connsiteX4" fmla="*/ 4290 w 10216"/>
                <a:gd name="connsiteY4" fmla="*/ 1 h 10000"/>
                <a:gd name="connsiteX5" fmla="*/ 5365 w 10216"/>
                <a:gd name="connsiteY5" fmla="*/ 558 h 10000"/>
                <a:gd name="connsiteX6" fmla="*/ 7112 w 10216"/>
                <a:gd name="connsiteY6" fmla="*/ 3341 h 10000"/>
                <a:gd name="connsiteX7" fmla="*/ 9289 w 10216"/>
                <a:gd name="connsiteY7" fmla="*/ 6944 h 10000"/>
                <a:gd name="connsiteX8" fmla="*/ 10000 w 10216"/>
                <a:gd name="connsiteY8" fmla="*/ 9152 h 10000"/>
                <a:gd name="connsiteX0" fmla="*/ 0 w 10216"/>
                <a:gd name="connsiteY0" fmla="*/ 10000 h 10000"/>
                <a:gd name="connsiteX1" fmla="*/ 7 w 10216"/>
                <a:gd name="connsiteY1" fmla="*/ 6888 h 10000"/>
                <a:gd name="connsiteX2" fmla="*/ 1743 w 10216"/>
                <a:gd name="connsiteY2" fmla="*/ 3528 h 10000"/>
                <a:gd name="connsiteX3" fmla="*/ 3305 w 10216"/>
                <a:gd name="connsiteY3" fmla="*/ 558 h 10000"/>
                <a:gd name="connsiteX4" fmla="*/ 4290 w 10216"/>
                <a:gd name="connsiteY4" fmla="*/ 1 h 10000"/>
                <a:gd name="connsiteX5" fmla="*/ 5365 w 10216"/>
                <a:gd name="connsiteY5" fmla="*/ 558 h 10000"/>
                <a:gd name="connsiteX6" fmla="*/ 7112 w 10216"/>
                <a:gd name="connsiteY6" fmla="*/ 3341 h 10000"/>
                <a:gd name="connsiteX7" fmla="*/ 9289 w 10216"/>
                <a:gd name="connsiteY7" fmla="*/ 6944 h 10000"/>
                <a:gd name="connsiteX8" fmla="*/ 10000 w 10216"/>
                <a:gd name="connsiteY8" fmla="*/ 9152 h 10000"/>
                <a:gd name="connsiteX0" fmla="*/ 0 w 10146"/>
                <a:gd name="connsiteY0" fmla="*/ 10000 h 10000"/>
                <a:gd name="connsiteX1" fmla="*/ 7 w 10146"/>
                <a:gd name="connsiteY1" fmla="*/ 6888 h 10000"/>
                <a:gd name="connsiteX2" fmla="*/ 1743 w 10146"/>
                <a:gd name="connsiteY2" fmla="*/ 3528 h 10000"/>
                <a:gd name="connsiteX3" fmla="*/ 3305 w 10146"/>
                <a:gd name="connsiteY3" fmla="*/ 558 h 10000"/>
                <a:gd name="connsiteX4" fmla="*/ 4290 w 10146"/>
                <a:gd name="connsiteY4" fmla="*/ 1 h 10000"/>
                <a:gd name="connsiteX5" fmla="*/ 5365 w 10146"/>
                <a:gd name="connsiteY5" fmla="*/ 558 h 10000"/>
                <a:gd name="connsiteX6" fmla="*/ 7112 w 10146"/>
                <a:gd name="connsiteY6" fmla="*/ 3341 h 10000"/>
                <a:gd name="connsiteX7" fmla="*/ 9289 w 10146"/>
                <a:gd name="connsiteY7" fmla="*/ 6944 h 10000"/>
                <a:gd name="connsiteX8" fmla="*/ 10000 w 10146"/>
                <a:gd name="connsiteY8" fmla="*/ 9152 h 10000"/>
                <a:gd name="connsiteX0" fmla="*/ 0 w 10064"/>
                <a:gd name="connsiteY0" fmla="*/ 10000 h 10000"/>
                <a:gd name="connsiteX1" fmla="*/ 7 w 10064"/>
                <a:gd name="connsiteY1" fmla="*/ 6888 h 10000"/>
                <a:gd name="connsiteX2" fmla="*/ 1743 w 10064"/>
                <a:gd name="connsiteY2" fmla="*/ 3528 h 10000"/>
                <a:gd name="connsiteX3" fmla="*/ 3305 w 10064"/>
                <a:gd name="connsiteY3" fmla="*/ 558 h 10000"/>
                <a:gd name="connsiteX4" fmla="*/ 4290 w 10064"/>
                <a:gd name="connsiteY4" fmla="*/ 1 h 10000"/>
                <a:gd name="connsiteX5" fmla="*/ 5365 w 10064"/>
                <a:gd name="connsiteY5" fmla="*/ 558 h 10000"/>
                <a:gd name="connsiteX6" fmla="*/ 7112 w 10064"/>
                <a:gd name="connsiteY6" fmla="*/ 3341 h 10000"/>
                <a:gd name="connsiteX7" fmla="*/ 9289 w 10064"/>
                <a:gd name="connsiteY7" fmla="*/ 6944 h 10000"/>
                <a:gd name="connsiteX8" fmla="*/ 10000 w 10064"/>
                <a:gd name="connsiteY8" fmla="*/ 9152 h 10000"/>
                <a:gd name="connsiteX0" fmla="*/ 0 w 10064"/>
                <a:gd name="connsiteY0" fmla="*/ 10000 h 10000"/>
                <a:gd name="connsiteX1" fmla="*/ 7 w 10064"/>
                <a:gd name="connsiteY1" fmla="*/ 6888 h 10000"/>
                <a:gd name="connsiteX2" fmla="*/ 1743 w 10064"/>
                <a:gd name="connsiteY2" fmla="*/ 3528 h 10000"/>
                <a:gd name="connsiteX3" fmla="*/ 3305 w 10064"/>
                <a:gd name="connsiteY3" fmla="*/ 558 h 10000"/>
                <a:gd name="connsiteX4" fmla="*/ 4290 w 10064"/>
                <a:gd name="connsiteY4" fmla="*/ 1 h 10000"/>
                <a:gd name="connsiteX5" fmla="*/ 5365 w 10064"/>
                <a:gd name="connsiteY5" fmla="*/ 558 h 10000"/>
                <a:gd name="connsiteX6" fmla="*/ 7112 w 10064"/>
                <a:gd name="connsiteY6" fmla="*/ 3341 h 10000"/>
                <a:gd name="connsiteX7" fmla="*/ 9289 w 10064"/>
                <a:gd name="connsiteY7" fmla="*/ 6944 h 10000"/>
                <a:gd name="connsiteX8" fmla="*/ 10000 w 10064"/>
                <a:gd name="connsiteY8" fmla="*/ 9436 h 10000"/>
                <a:gd name="connsiteX0" fmla="*/ 0 w 10064"/>
                <a:gd name="connsiteY0" fmla="*/ 10000 h 10000"/>
                <a:gd name="connsiteX1" fmla="*/ 7 w 10064"/>
                <a:gd name="connsiteY1" fmla="*/ 6888 h 10000"/>
                <a:gd name="connsiteX2" fmla="*/ 1743 w 10064"/>
                <a:gd name="connsiteY2" fmla="*/ 3528 h 10000"/>
                <a:gd name="connsiteX3" fmla="*/ 3305 w 10064"/>
                <a:gd name="connsiteY3" fmla="*/ 558 h 10000"/>
                <a:gd name="connsiteX4" fmla="*/ 4290 w 10064"/>
                <a:gd name="connsiteY4" fmla="*/ 1 h 10000"/>
                <a:gd name="connsiteX5" fmla="*/ 5365 w 10064"/>
                <a:gd name="connsiteY5" fmla="*/ 558 h 10000"/>
                <a:gd name="connsiteX6" fmla="*/ 7112 w 10064"/>
                <a:gd name="connsiteY6" fmla="*/ 3341 h 10000"/>
                <a:gd name="connsiteX7" fmla="*/ 9289 w 10064"/>
                <a:gd name="connsiteY7" fmla="*/ 6944 h 10000"/>
                <a:gd name="connsiteX8" fmla="*/ 10000 w 10064"/>
                <a:gd name="connsiteY8" fmla="*/ 9436 h 10000"/>
                <a:gd name="connsiteX0" fmla="*/ 0 w 10020"/>
                <a:gd name="connsiteY0" fmla="*/ 10000 h 10004"/>
                <a:gd name="connsiteX1" fmla="*/ 7 w 10020"/>
                <a:gd name="connsiteY1" fmla="*/ 6888 h 10004"/>
                <a:gd name="connsiteX2" fmla="*/ 1743 w 10020"/>
                <a:gd name="connsiteY2" fmla="*/ 3528 h 10004"/>
                <a:gd name="connsiteX3" fmla="*/ 3305 w 10020"/>
                <a:gd name="connsiteY3" fmla="*/ 558 h 10004"/>
                <a:gd name="connsiteX4" fmla="*/ 4290 w 10020"/>
                <a:gd name="connsiteY4" fmla="*/ 1 h 10004"/>
                <a:gd name="connsiteX5" fmla="*/ 5365 w 10020"/>
                <a:gd name="connsiteY5" fmla="*/ 558 h 10004"/>
                <a:gd name="connsiteX6" fmla="*/ 7112 w 10020"/>
                <a:gd name="connsiteY6" fmla="*/ 3341 h 10004"/>
                <a:gd name="connsiteX7" fmla="*/ 9289 w 10020"/>
                <a:gd name="connsiteY7" fmla="*/ 6944 h 10004"/>
                <a:gd name="connsiteX8" fmla="*/ 9953 w 10020"/>
                <a:gd name="connsiteY8" fmla="*/ 10004 h 10004"/>
                <a:gd name="connsiteX0" fmla="*/ 0 w 9953"/>
                <a:gd name="connsiteY0" fmla="*/ 10000 h 10004"/>
                <a:gd name="connsiteX1" fmla="*/ 7 w 9953"/>
                <a:gd name="connsiteY1" fmla="*/ 6888 h 10004"/>
                <a:gd name="connsiteX2" fmla="*/ 1743 w 9953"/>
                <a:gd name="connsiteY2" fmla="*/ 3528 h 10004"/>
                <a:gd name="connsiteX3" fmla="*/ 3305 w 9953"/>
                <a:gd name="connsiteY3" fmla="*/ 558 h 10004"/>
                <a:gd name="connsiteX4" fmla="*/ 4290 w 9953"/>
                <a:gd name="connsiteY4" fmla="*/ 1 h 10004"/>
                <a:gd name="connsiteX5" fmla="*/ 5365 w 9953"/>
                <a:gd name="connsiteY5" fmla="*/ 558 h 10004"/>
                <a:gd name="connsiteX6" fmla="*/ 7112 w 9953"/>
                <a:gd name="connsiteY6" fmla="*/ 3341 h 10004"/>
                <a:gd name="connsiteX7" fmla="*/ 9289 w 9953"/>
                <a:gd name="connsiteY7" fmla="*/ 6944 h 10004"/>
                <a:gd name="connsiteX8" fmla="*/ 9953 w 9953"/>
                <a:gd name="connsiteY8" fmla="*/ 10004 h 10004"/>
                <a:gd name="connsiteX0" fmla="*/ 0 w 9403"/>
                <a:gd name="connsiteY0" fmla="*/ 9996 h 10126"/>
                <a:gd name="connsiteX1" fmla="*/ 7 w 9403"/>
                <a:gd name="connsiteY1" fmla="*/ 6885 h 10126"/>
                <a:gd name="connsiteX2" fmla="*/ 1751 w 9403"/>
                <a:gd name="connsiteY2" fmla="*/ 3527 h 10126"/>
                <a:gd name="connsiteX3" fmla="*/ 3321 w 9403"/>
                <a:gd name="connsiteY3" fmla="*/ 558 h 10126"/>
                <a:gd name="connsiteX4" fmla="*/ 4310 w 9403"/>
                <a:gd name="connsiteY4" fmla="*/ 1 h 10126"/>
                <a:gd name="connsiteX5" fmla="*/ 5390 w 9403"/>
                <a:gd name="connsiteY5" fmla="*/ 558 h 10126"/>
                <a:gd name="connsiteX6" fmla="*/ 7146 w 9403"/>
                <a:gd name="connsiteY6" fmla="*/ 3340 h 10126"/>
                <a:gd name="connsiteX7" fmla="*/ 9333 w 9403"/>
                <a:gd name="connsiteY7" fmla="*/ 6941 h 10126"/>
                <a:gd name="connsiteX8" fmla="*/ 9388 w 9403"/>
                <a:gd name="connsiteY8" fmla="*/ 10126 h 10126"/>
                <a:gd name="connsiteX0" fmla="*/ 0 w 9984"/>
                <a:gd name="connsiteY0" fmla="*/ 9872 h 10000"/>
                <a:gd name="connsiteX1" fmla="*/ 7 w 9984"/>
                <a:gd name="connsiteY1" fmla="*/ 6799 h 10000"/>
                <a:gd name="connsiteX2" fmla="*/ 1862 w 9984"/>
                <a:gd name="connsiteY2" fmla="*/ 3483 h 10000"/>
                <a:gd name="connsiteX3" fmla="*/ 3532 w 9984"/>
                <a:gd name="connsiteY3" fmla="*/ 551 h 10000"/>
                <a:gd name="connsiteX4" fmla="*/ 4584 w 9984"/>
                <a:gd name="connsiteY4" fmla="*/ 1 h 10000"/>
                <a:gd name="connsiteX5" fmla="*/ 5732 w 9984"/>
                <a:gd name="connsiteY5" fmla="*/ 551 h 10000"/>
                <a:gd name="connsiteX6" fmla="*/ 7600 w 9984"/>
                <a:gd name="connsiteY6" fmla="*/ 3298 h 10000"/>
                <a:gd name="connsiteX7" fmla="*/ 9926 w 9984"/>
                <a:gd name="connsiteY7" fmla="*/ 6855 h 10000"/>
                <a:gd name="connsiteX8" fmla="*/ 9984 w 9984"/>
                <a:gd name="connsiteY8" fmla="*/ 10000 h 10000"/>
                <a:gd name="connsiteX0" fmla="*/ 0 w 9956"/>
                <a:gd name="connsiteY0" fmla="*/ 9872 h 9875"/>
                <a:gd name="connsiteX1" fmla="*/ 7 w 9956"/>
                <a:gd name="connsiteY1" fmla="*/ 6799 h 9875"/>
                <a:gd name="connsiteX2" fmla="*/ 1865 w 9956"/>
                <a:gd name="connsiteY2" fmla="*/ 3483 h 9875"/>
                <a:gd name="connsiteX3" fmla="*/ 3538 w 9956"/>
                <a:gd name="connsiteY3" fmla="*/ 551 h 9875"/>
                <a:gd name="connsiteX4" fmla="*/ 4591 w 9956"/>
                <a:gd name="connsiteY4" fmla="*/ 1 h 9875"/>
                <a:gd name="connsiteX5" fmla="*/ 5741 w 9956"/>
                <a:gd name="connsiteY5" fmla="*/ 551 h 9875"/>
                <a:gd name="connsiteX6" fmla="*/ 7612 w 9956"/>
                <a:gd name="connsiteY6" fmla="*/ 3298 h 9875"/>
                <a:gd name="connsiteX7" fmla="*/ 9942 w 9956"/>
                <a:gd name="connsiteY7" fmla="*/ 6855 h 9875"/>
                <a:gd name="connsiteX8" fmla="*/ 9950 w 9956"/>
                <a:gd name="connsiteY8" fmla="*/ 9875 h 9875"/>
                <a:gd name="connsiteX0" fmla="*/ 94 w 10094"/>
                <a:gd name="connsiteY0" fmla="*/ 9997 h 10000"/>
                <a:gd name="connsiteX1" fmla="*/ 0 w 10094"/>
                <a:gd name="connsiteY1" fmla="*/ 6885 h 10000"/>
                <a:gd name="connsiteX2" fmla="*/ 1967 w 10094"/>
                <a:gd name="connsiteY2" fmla="*/ 3527 h 10000"/>
                <a:gd name="connsiteX3" fmla="*/ 3648 w 10094"/>
                <a:gd name="connsiteY3" fmla="*/ 558 h 10000"/>
                <a:gd name="connsiteX4" fmla="*/ 4705 w 10094"/>
                <a:gd name="connsiteY4" fmla="*/ 1 h 10000"/>
                <a:gd name="connsiteX5" fmla="*/ 5860 w 10094"/>
                <a:gd name="connsiteY5" fmla="*/ 558 h 10000"/>
                <a:gd name="connsiteX6" fmla="*/ 7740 w 10094"/>
                <a:gd name="connsiteY6" fmla="*/ 3340 h 10000"/>
                <a:gd name="connsiteX7" fmla="*/ 10080 w 10094"/>
                <a:gd name="connsiteY7" fmla="*/ 6942 h 10000"/>
                <a:gd name="connsiteX8" fmla="*/ 10088 w 10094"/>
                <a:gd name="connsiteY8" fmla="*/ 10000 h 10000"/>
                <a:gd name="connsiteX0" fmla="*/ 94 w 10094"/>
                <a:gd name="connsiteY0" fmla="*/ 9997 h 10000"/>
                <a:gd name="connsiteX1" fmla="*/ 0 w 10094"/>
                <a:gd name="connsiteY1" fmla="*/ 6885 h 10000"/>
                <a:gd name="connsiteX2" fmla="*/ 1967 w 10094"/>
                <a:gd name="connsiteY2" fmla="*/ 3527 h 10000"/>
                <a:gd name="connsiteX3" fmla="*/ 3648 w 10094"/>
                <a:gd name="connsiteY3" fmla="*/ 558 h 10000"/>
                <a:gd name="connsiteX4" fmla="*/ 4705 w 10094"/>
                <a:gd name="connsiteY4" fmla="*/ 1 h 10000"/>
                <a:gd name="connsiteX5" fmla="*/ 5860 w 10094"/>
                <a:gd name="connsiteY5" fmla="*/ 558 h 10000"/>
                <a:gd name="connsiteX6" fmla="*/ 7740 w 10094"/>
                <a:gd name="connsiteY6" fmla="*/ 3340 h 10000"/>
                <a:gd name="connsiteX7" fmla="*/ 10080 w 10094"/>
                <a:gd name="connsiteY7" fmla="*/ 6942 h 10000"/>
                <a:gd name="connsiteX8" fmla="*/ 10088 w 10094"/>
                <a:gd name="connsiteY8" fmla="*/ 10000 h 10000"/>
                <a:gd name="connsiteX0" fmla="*/ 94 w 10094"/>
                <a:gd name="connsiteY0" fmla="*/ 9997 h 10000"/>
                <a:gd name="connsiteX1" fmla="*/ 0 w 10094"/>
                <a:gd name="connsiteY1" fmla="*/ 6885 h 10000"/>
                <a:gd name="connsiteX2" fmla="*/ 1967 w 10094"/>
                <a:gd name="connsiteY2" fmla="*/ 3527 h 10000"/>
                <a:gd name="connsiteX3" fmla="*/ 3648 w 10094"/>
                <a:gd name="connsiteY3" fmla="*/ 558 h 10000"/>
                <a:gd name="connsiteX4" fmla="*/ 4705 w 10094"/>
                <a:gd name="connsiteY4" fmla="*/ 1 h 10000"/>
                <a:gd name="connsiteX5" fmla="*/ 5860 w 10094"/>
                <a:gd name="connsiteY5" fmla="*/ 558 h 10000"/>
                <a:gd name="connsiteX6" fmla="*/ 7740 w 10094"/>
                <a:gd name="connsiteY6" fmla="*/ 3340 h 10000"/>
                <a:gd name="connsiteX7" fmla="*/ 10080 w 10094"/>
                <a:gd name="connsiteY7" fmla="*/ 6942 h 10000"/>
                <a:gd name="connsiteX8" fmla="*/ 10088 w 10094"/>
                <a:gd name="connsiteY8" fmla="*/ 10000 h 10000"/>
                <a:gd name="connsiteX0" fmla="*/ 0 w 10101"/>
                <a:gd name="connsiteY0" fmla="*/ 9997 h 10000"/>
                <a:gd name="connsiteX1" fmla="*/ 7 w 10101"/>
                <a:gd name="connsiteY1" fmla="*/ 6885 h 10000"/>
                <a:gd name="connsiteX2" fmla="*/ 1974 w 10101"/>
                <a:gd name="connsiteY2" fmla="*/ 3527 h 10000"/>
                <a:gd name="connsiteX3" fmla="*/ 3655 w 10101"/>
                <a:gd name="connsiteY3" fmla="*/ 558 h 10000"/>
                <a:gd name="connsiteX4" fmla="*/ 4712 w 10101"/>
                <a:gd name="connsiteY4" fmla="*/ 1 h 10000"/>
                <a:gd name="connsiteX5" fmla="*/ 5867 w 10101"/>
                <a:gd name="connsiteY5" fmla="*/ 558 h 10000"/>
                <a:gd name="connsiteX6" fmla="*/ 7747 w 10101"/>
                <a:gd name="connsiteY6" fmla="*/ 3340 h 10000"/>
                <a:gd name="connsiteX7" fmla="*/ 10087 w 10101"/>
                <a:gd name="connsiteY7" fmla="*/ 6942 h 10000"/>
                <a:gd name="connsiteX8" fmla="*/ 10095 w 10101"/>
                <a:gd name="connsiteY8" fmla="*/ 10000 h 10000"/>
                <a:gd name="connsiteX0" fmla="*/ 0 w 10101"/>
                <a:gd name="connsiteY0" fmla="*/ 9997 h 10000"/>
                <a:gd name="connsiteX1" fmla="*/ 7 w 10101"/>
                <a:gd name="connsiteY1" fmla="*/ 6885 h 10000"/>
                <a:gd name="connsiteX2" fmla="*/ 1974 w 10101"/>
                <a:gd name="connsiteY2" fmla="*/ 3527 h 10000"/>
                <a:gd name="connsiteX3" fmla="*/ 3655 w 10101"/>
                <a:gd name="connsiteY3" fmla="*/ 558 h 10000"/>
                <a:gd name="connsiteX4" fmla="*/ 4712 w 10101"/>
                <a:gd name="connsiteY4" fmla="*/ 1 h 10000"/>
                <a:gd name="connsiteX5" fmla="*/ 5867 w 10101"/>
                <a:gd name="connsiteY5" fmla="*/ 558 h 10000"/>
                <a:gd name="connsiteX6" fmla="*/ 7747 w 10101"/>
                <a:gd name="connsiteY6" fmla="*/ 3340 h 10000"/>
                <a:gd name="connsiteX7" fmla="*/ 10087 w 10101"/>
                <a:gd name="connsiteY7" fmla="*/ 6942 h 10000"/>
                <a:gd name="connsiteX8" fmla="*/ 10095 w 10101"/>
                <a:gd name="connsiteY8" fmla="*/ 10000 h 10000"/>
                <a:gd name="connsiteX0" fmla="*/ 0 w 10101"/>
                <a:gd name="connsiteY0" fmla="*/ 9997 h 10000"/>
                <a:gd name="connsiteX1" fmla="*/ 7 w 10101"/>
                <a:gd name="connsiteY1" fmla="*/ 6885 h 10000"/>
                <a:gd name="connsiteX2" fmla="*/ 1974 w 10101"/>
                <a:gd name="connsiteY2" fmla="*/ 3527 h 10000"/>
                <a:gd name="connsiteX3" fmla="*/ 3655 w 10101"/>
                <a:gd name="connsiteY3" fmla="*/ 558 h 10000"/>
                <a:gd name="connsiteX4" fmla="*/ 4712 w 10101"/>
                <a:gd name="connsiteY4" fmla="*/ 1 h 10000"/>
                <a:gd name="connsiteX5" fmla="*/ 5867 w 10101"/>
                <a:gd name="connsiteY5" fmla="*/ 558 h 10000"/>
                <a:gd name="connsiteX6" fmla="*/ 7747 w 10101"/>
                <a:gd name="connsiteY6" fmla="*/ 3340 h 10000"/>
                <a:gd name="connsiteX7" fmla="*/ 10087 w 10101"/>
                <a:gd name="connsiteY7" fmla="*/ 6942 h 10000"/>
                <a:gd name="connsiteX8" fmla="*/ 10095 w 10101"/>
                <a:gd name="connsiteY8" fmla="*/ 10000 h 10000"/>
                <a:gd name="connsiteX0" fmla="*/ 0 w 10101"/>
                <a:gd name="connsiteY0" fmla="*/ 9997 h 10000"/>
                <a:gd name="connsiteX1" fmla="*/ 7 w 10101"/>
                <a:gd name="connsiteY1" fmla="*/ 6885 h 10000"/>
                <a:gd name="connsiteX2" fmla="*/ 1974 w 10101"/>
                <a:gd name="connsiteY2" fmla="*/ 3527 h 10000"/>
                <a:gd name="connsiteX3" fmla="*/ 3655 w 10101"/>
                <a:gd name="connsiteY3" fmla="*/ 558 h 10000"/>
                <a:gd name="connsiteX4" fmla="*/ 4712 w 10101"/>
                <a:gd name="connsiteY4" fmla="*/ 1 h 10000"/>
                <a:gd name="connsiteX5" fmla="*/ 5867 w 10101"/>
                <a:gd name="connsiteY5" fmla="*/ 558 h 10000"/>
                <a:gd name="connsiteX6" fmla="*/ 7747 w 10101"/>
                <a:gd name="connsiteY6" fmla="*/ 3340 h 10000"/>
                <a:gd name="connsiteX7" fmla="*/ 10087 w 10101"/>
                <a:gd name="connsiteY7" fmla="*/ 6942 h 10000"/>
                <a:gd name="connsiteX8" fmla="*/ 10095 w 10101"/>
                <a:gd name="connsiteY8" fmla="*/ 10000 h 10000"/>
                <a:gd name="connsiteX0" fmla="*/ 77 w 10178"/>
                <a:gd name="connsiteY0" fmla="*/ 9997 h 10000"/>
                <a:gd name="connsiteX1" fmla="*/ 0 w 10178"/>
                <a:gd name="connsiteY1" fmla="*/ 6885 h 10000"/>
                <a:gd name="connsiteX2" fmla="*/ 2051 w 10178"/>
                <a:gd name="connsiteY2" fmla="*/ 3527 h 10000"/>
                <a:gd name="connsiteX3" fmla="*/ 3732 w 10178"/>
                <a:gd name="connsiteY3" fmla="*/ 558 h 10000"/>
                <a:gd name="connsiteX4" fmla="*/ 4789 w 10178"/>
                <a:gd name="connsiteY4" fmla="*/ 1 h 10000"/>
                <a:gd name="connsiteX5" fmla="*/ 5944 w 10178"/>
                <a:gd name="connsiteY5" fmla="*/ 558 h 10000"/>
                <a:gd name="connsiteX6" fmla="*/ 7824 w 10178"/>
                <a:gd name="connsiteY6" fmla="*/ 3340 h 10000"/>
                <a:gd name="connsiteX7" fmla="*/ 10164 w 10178"/>
                <a:gd name="connsiteY7" fmla="*/ 6942 h 10000"/>
                <a:gd name="connsiteX8" fmla="*/ 10172 w 10178"/>
                <a:gd name="connsiteY8" fmla="*/ 10000 h 10000"/>
                <a:gd name="connsiteX0" fmla="*/ 0 w 10185"/>
                <a:gd name="connsiteY0" fmla="*/ 10050 h 10050"/>
                <a:gd name="connsiteX1" fmla="*/ 7 w 10185"/>
                <a:gd name="connsiteY1" fmla="*/ 6885 h 10050"/>
                <a:gd name="connsiteX2" fmla="*/ 2058 w 10185"/>
                <a:gd name="connsiteY2" fmla="*/ 3527 h 10050"/>
                <a:gd name="connsiteX3" fmla="*/ 3739 w 10185"/>
                <a:gd name="connsiteY3" fmla="*/ 558 h 10050"/>
                <a:gd name="connsiteX4" fmla="*/ 4796 w 10185"/>
                <a:gd name="connsiteY4" fmla="*/ 1 h 10050"/>
                <a:gd name="connsiteX5" fmla="*/ 5951 w 10185"/>
                <a:gd name="connsiteY5" fmla="*/ 558 h 10050"/>
                <a:gd name="connsiteX6" fmla="*/ 7831 w 10185"/>
                <a:gd name="connsiteY6" fmla="*/ 3340 h 10050"/>
                <a:gd name="connsiteX7" fmla="*/ 10171 w 10185"/>
                <a:gd name="connsiteY7" fmla="*/ 6942 h 10050"/>
                <a:gd name="connsiteX8" fmla="*/ 10179 w 10185"/>
                <a:gd name="connsiteY8" fmla="*/ 10000 h 10050"/>
                <a:gd name="connsiteX0" fmla="*/ 0 w 10185"/>
                <a:gd name="connsiteY0" fmla="*/ 9945 h 10000"/>
                <a:gd name="connsiteX1" fmla="*/ 7 w 10185"/>
                <a:gd name="connsiteY1" fmla="*/ 6885 h 10000"/>
                <a:gd name="connsiteX2" fmla="*/ 2058 w 10185"/>
                <a:gd name="connsiteY2" fmla="*/ 3527 h 10000"/>
                <a:gd name="connsiteX3" fmla="*/ 3739 w 10185"/>
                <a:gd name="connsiteY3" fmla="*/ 558 h 10000"/>
                <a:gd name="connsiteX4" fmla="*/ 4796 w 10185"/>
                <a:gd name="connsiteY4" fmla="*/ 1 h 10000"/>
                <a:gd name="connsiteX5" fmla="*/ 5951 w 10185"/>
                <a:gd name="connsiteY5" fmla="*/ 558 h 10000"/>
                <a:gd name="connsiteX6" fmla="*/ 7831 w 10185"/>
                <a:gd name="connsiteY6" fmla="*/ 3340 h 10000"/>
                <a:gd name="connsiteX7" fmla="*/ 10171 w 10185"/>
                <a:gd name="connsiteY7" fmla="*/ 6942 h 10000"/>
                <a:gd name="connsiteX8" fmla="*/ 10179 w 10185"/>
                <a:gd name="connsiteY8" fmla="*/ 10000 h 10000"/>
                <a:gd name="connsiteX0" fmla="*/ 0 w 10185"/>
                <a:gd name="connsiteY0" fmla="*/ 9945 h 10000"/>
                <a:gd name="connsiteX1" fmla="*/ 870 w 10185"/>
                <a:gd name="connsiteY1" fmla="*/ 5682 h 10000"/>
                <a:gd name="connsiteX2" fmla="*/ 2058 w 10185"/>
                <a:gd name="connsiteY2" fmla="*/ 3527 h 10000"/>
                <a:gd name="connsiteX3" fmla="*/ 3739 w 10185"/>
                <a:gd name="connsiteY3" fmla="*/ 558 h 10000"/>
                <a:gd name="connsiteX4" fmla="*/ 4796 w 10185"/>
                <a:gd name="connsiteY4" fmla="*/ 1 h 10000"/>
                <a:gd name="connsiteX5" fmla="*/ 5951 w 10185"/>
                <a:gd name="connsiteY5" fmla="*/ 558 h 10000"/>
                <a:gd name="connsiteX6" fmla="*/ 7831 w 10185"/>
                <a:gd name="connsiteY6" fmla="*/ 3340 h 10000"/>
                <a:gd name="connsiteX7" fmla="*/ 10171 w 10185"/>
                <a:gd name="connsiteY7" fmla="*/ 6942 h 10000"/>
                <a:gd name="connsiteX8" fmla="*/ 10179 w 10185"/>
                <a:gd name="connsiteY8" fmla="*/ 10000 h 10000"/>
                <a:gd name="connsiteX0" fmla="*/ 0 w 10179"/>
                <a:gd name="connsiteY0" fmla="*/ 9945 h 10000"/>
                <a:gd name="connsiteX1" fmla="*/ 870 w 10179"/>
                <a:gd name="connsiteY1" fmla="*/ 5682 h 10000"/>
                <a:gd name="connsiteX2" fmla="*/ 2058 w 10179"/>
                <a:gd name="connsiteY2" fmla="*/ 3527 h 10000"/>
                <a:gd name="connsiteX3" fmla="*/ 3739 w 10179"/>
                <a:gd name="connsiteY3" fmla="*/ 558 h 10000"/>
                <a:gd name="connsiteX4" fmla="*/ 4796 w 10179"/>
                <a:gd name="connsiteY4" fmla="*/ 1 h 10000"/>
                <a:gd name="connsiteX5" fmla="*/ 5951 w 10179"/>
                <a:gd name="connsiteY5" fmla="*/ 558 h 10000"/>
                <a:gd name="connsiteX6" fmla="*/ 7831 w 10179"/>
                <a:gd name="connsiteY6" fmla="*/ 3340 h 10000"/>
                <a:gd name="connsiteX7" fmla="*/ 9404 w 10179"/>
                <a:gd name="connsiteY7" fmla="*/ 5619 h 10000"/>
                <a:gd name="connsiteX8" fmla="*/ 10179 w 10179"/>
                <a:gd name="connsiteY8" fmla="*/ 10000 h 10000"/>
                <a:gd name="connsiteX0" fmla="*/ 90 w 9310"/>
                <a:gd name="connsiteY0" fmla="*/ 9945 h 10000"/>
                <a:gd name="connsiteX1" fmla="*/ 1 w 9310"/>
                <a:gd name="connsiteY1" fmla="*/ 5682 h 10000"/>
                <a:gd name="connsiteX2" fmla="*/ 1189 w 9310"/>
                <a:gd name="connsiteY2" fmla="*/ 3527 h 10000"/>
                <a:gd name="connsiteX3" fmla="*/ 2870 w 9310"/>
                <a:gd name="connsiteY3" fmla="*/ 558 h 10000"/>
                <a:gd name="connsiteX4" fmla="*/ 3927 w 9310"/>
                <a:gd name="connsiteY4" fmla="*/ 1 h 10000"/>
                <a:gd name="connsiteX5" fmla="*/ 5082 w 9310"/>
                <a:gd name="connsiteY5" fmla="*/ 558 h 10000"/>
                <a:gd name="connsiteX6" fmla="*/ 6962 w 9310"/>
                <a:gd name="connsiteY6" fmla="*/ 3340 h 10000"/>
                <a:gd name="connsiteX7" fmla="*/ 8535 w 9310"/>
                <a:gd name="connsiteY7" fmla="*/ 5619 h 10000"/>
                <a:gd name="connsiteX8" fmla="*/ 9310 w 9310"/>
                <a:gd name="connsiteY8" fmla="*/ 10000 h 10000"/>
                <a:gd name="connsiteX0" fmla="*/ 97 w 10000"/>
                <a:gd name="connsiteY0" fmla="*/ 10065 h 10065"/>
                <a:gd name="connsiteX1" fmla="*/ 1 w 10000"/>
                <a:gd name="connsiteY1" fmla="*/ 5682 h 10065"/>
                <a:gd name="connsiteX2" fmla="*/ 1277 w 10000"/>
                <a:gd name="connsiteY2" fmla="*/ 3527 h 10065"/>
                <a:gd name="connsiteX3" fmla="*/ 3083 w 10000"/>
                <a:gd name="connsiteY3" fmla="*/ 558 h 10065"/>
                <a:gd name="connsiteX4" fmla="*/ 4218 w 10000"/>
                <a:gd name="connsiteY4" fmla="*/ 1 h 10065"/>
                <a:gd name="connsiteX5" fmla="*/ 5459 w 10000"/>
                <a:gd name="connsiteY5" fmla="*/ 558 h 10065"/>
                <a:gd name="connsiteX6" fmla="*/ 7478 w 10000"/>
                <a:gd name="connsiteY6" fmla="*/ 3340 h 10065"/>
                <a:gd name="connsiteX7" fmla="*/ 9168 w 10000"/>
                <a:gd name="connsiteY7" fmla="*/ 5619 h 10065"/>
                <a:gd name="connsiteX8" fmla="*/ 10000 w 10000"/>
                <a:gd name="connsiteY8" fmla="*/ 10000 h 10065"/>
                <a:gd name="connsiteX0" fmla="*/ 96 w 9999"/>
                <a:gd name="connsiteY0" fmla="*/ 10065 h 10065"/>
                <a:gd name="connsiteX1" fmla="*/ 0 w 9999"/>
                <a:gd name="connsiteY1" fmla="*/ 5682 h 10065"/>
                <a:gd name="connsiteX2" fmla="*/ 1276 w 9999"/>
                <a:gd name="connsiteY2" fmla="*/ 3527 h 10065"/>
                <a:gd name="connsiteX3" fmla="*/ 3082 w 9999"/>
                <a:gd name="connsiteY3" fmla="*/ 558 h 10065"/>
                <a:gd name="connsiteX4" fmla="*/ 4217 w 9999"/>
                <a:gd name="connsiteY4" fmla="*/ 1 h 10065"/>
                <a:gd name="connsiteX5" fmla="*/ 5458 w 9999"/>
                <a:gd name="connsiteY5" fmla="*/ 558 h 10065"/>
                <a:gd name="connsiteX6" fmla="*/ 7477 w 9999"/>
                <a:gd name="connsiteY6" fmla="*/ 3340 h 10065"/>
                <a:gd name="connsiteX7" fmla="*/ 9167 w 9999"/>
                <a:gd name="connsiteY7" fmla="*/ 5619 h 10065"/>
                <a:gd name="connsiteX8" fmla="*/ 9999 w 9999"/>
                <a:gd name="connsiteY8" fmla="*/ 10000 h 10065"/>
                <a:gd name="connsiteX0" fmla="*/ 96 w 10000"/>
                <a:gd name="connsiteY0" fmla="*/ 10000 h 10000"/>
                <a:gd name="connsiteX1" fmla="*/ 0 w 10000"/>
                <a:gd name="connsiteY1" fmla="*/ 5645 h 10000"/>
                <a:gd name="connsiteX2" fmla="*/ 1276 w 10000"/>
                <a:gd name="connsiteY2" fmla="*/ 3504 h 10000"/>
                <a:gd name="connsiteX3" fmla="*/ 3082 w 10000"/>
                <a:gd name="connsiteY3" fmla="*/ 554 h 10000"/>
                <a:gd name="connsiteX4" fmla="*/ 4217 w 10000"/>
                <a:gd name="connsiteY4" fmla="*/ 1 h 10000"/>
                <a:gd name="connsiteX5" fmla="*/ 5459 w 10000"/>
                <a:gd name="connsiteY5" fmla="*/ 554 h 10000"/>
                <a:gd name="connsiteX6" fmla="*/ 7478 w 10000"/>
                <a:gd name="connsiteY6" fmla="*/ 3318 h 10000"/>
                <a:gd name="connsiteX7" fmla="*/ 9168 w 10000"/>
                <a:gd name="connsiteY7" fmla="*/ 5583 h 10000"/>
                <a:gd name="connsiteX8" fmla="*/ 10000 w 10000"/>
                <a:gd name="connsiteY8" fmla="*/ 9935 h 10000"/>
                <a:gd name="connsiteX0" fmla="*/ 96 w 10000"/>
                <a:gd name="connsiteY0" fmla="*/ 10000 h 10000"/>
                <a:gd name="connsiteX1" fmla="*/ 0 w 10000"/>
                <a:gd name="connsiteY1" fmla="*/ 5645 h 10000"/>
                <a:gd name="connsiteX2" fmla="*/ 1276 w 10000"/>
                <a:gd name="connsiteY2" fmla="*/ 3504 h 10000"/>
                <a:gd name="connsiteX3" fmla="*/ 3082 w 10000"/>
                <a:gd name="connsiteY3" fmla="*/ 554 h 10000"/>
                <a:gd name="connsiteX4" fmla="*/ 4217 w 10000"/>
                <a:gd name="connsiteY4" fmla="*/ 1 h 10000"/>
                <a:gd name="connsiteX5" fmla="*/ 5459 w 10000"/>
                <a:gd name="connsiteY5" fmla="*/ 554 h 10000"/>
                <a:gd name="connsiteX6" fmla="*/ 7478 w 10000"/>
                <a:gd name="connsiteY6" fmla="*/ 3318 h 10000"/>
                <a:gd name="connsiteX7" fmla="*/ 9168 w 10000"/>
                <a:gd name="connsiteY7" fmla="*/ 5583 h 10000"/>
                <a:gd name="connsiteX8" fmla="*/ 10000 w 10000"/>
                <a:gd name="connsiteY8" fmla="*/ 9935 h 10000"/>
                <a:gd name="connsiteX0" fmla="*/ 0 w 10007"/>
                <a:gd name="connsiteY0" fmla="*/ 9881 h 9935"/>
                <a:gd name="connsiteX1" fmla="*/ 7 w 10007"/>
                <a:gd name="connsiteY1" fmla="*/ 5645 h 9935"/>
                <a:gd name="connsiteX2" fmla="*/ 1283 w 10007"/>
                <a:gd name="connsiteY2" fmla="*/ 3504 h 9935"/>
                <a:gd name="connsiteX3" fmla="*/ 3089 w 10007"/>
                <a:gd name="connsiteY3" fmla="*/ 554 h 9935"/>
                <a:gd name="connsiteX4" fmla="*/ 4224 w 10007"/>
                <a:gd name="connsiteY4" fmla="*/ 1 h 9935"/>
                <a:gd name="connsiteX5" fmla="*/ 5466 w 10007"/>
                <a:gd name="connsiteY5" fmla="*/ 554 h 9935"/>
                <a:gd name="connsiteX6" fmla="*/ 7485 w 10007"/>
                <a:gd name="connsiteY6" fmla="*/ 3318 h 9935"/>
                <a:gd name="connsiteX7" fmla="*/ 9175 w 10007"/>
                <a:gd name="connsiteY7" fmla="*/ 5583 h 9935"/>
                <a:gd name="connsiteX8" fmla="*/ 10007 w 10007"/>
                <a:gd name="connsiteY8" fmla="*/ 9935 h 9935"/>
                <a:gd name="connsiteX0" fmla="*/ 0 w 9382"/>
                <a:gd name="connsiteY0" fmla="*/ 9946 h 10120"/>
                <a:gd name="connsiteX1" fmla="*/ 7 w 9382"/>
                <a:gd name="connsiteY1" fmla="*/ 5682 h 10120"/>
                <a:gd name="connsiteX2" fmla="*/ 1282 w 9382"/>
                <a:gd name="connsiteY2" fmla="*/ 3527 h 10120"/>
                <a:gd name="connsiteX3" fmla="*/ 3087 w 9382"/>
                <a:gd name="connsiteY3" fmla="*/ 558 h 10120"/>
                <a:gd name="connsiteX4" fmla="*/ 4221 w 9382"/>
                <a:gd name="connsiteY4" fmla="*/ 1 h 10120"/>
                <a:gd name="connsiteX5" fmla="*/ 5462 w 9382"/>
                <a:gd name="connsiteY5" fmla="*/ 558 h 10120"/>
                <a:gd name="connsiteX6" fmla="*/ 7480 w 9382"/>
                <a:gd name="connsiteY6" fmla="*/ 3340 h 10120"/>
                <a:gd name="connsiteX7" fmla="*/ 9169 w 9382"/>
                <a:gd name="connsiteY7" fmla="*/ 5620 h 10120"/>
                <a:gd name="connsiteX8" fmla="*/ 9382 w 9382"/>
                <a:gd name="connsiteY8" fmla="*/ 10120 h 10120"/>
                <a:gd name="connsiteX0" fmla="*/ 0 w 10000"/>
                <a:gd name="connsiteY0" fmla="*/ 9828 h 9828"/>
                <a:gd name="connsiteX1" fmla="*/ 7 w 10000"/>
                <a:gd name="connsiteY1" fmla="*/ 5615 h 9828"/>
                <a:gd name="connsiteX2" fmla="*/ 1366 w 10000"/>
                <a:gd name="connsiteY2" fmla="*/ 3485 h 9828"/>
                <a:gd name="connsiteX3" fmla="*/ 3290 w 10000"/>
                <a:gd name="connsiteY3" fmla="*/ 551 h 9828"/>
                <a:gd name="connsiteX4" fmla="*/ 4499 w 10000"/>
                <a:gd name="connsiteY4" fmla="*/ 1 h 9828"/>
                <a:gd name="connsiteX5" fmla="*/ 5822 w 10000"/>
                <a:gd name="connsiteY5" fmla="*/ 551 h 9828"/>
                <a:gd name="connsiteX6" fmla="*/ 7973 w 10000"/>
                <a:gd name="connsiteY6" fmla="*/ 3300 h 9828"/>
                <a:gd name="connsiteX7" fmla="*/ 9773 w 10000"/>
                <a:gd name="connsiteY7" fmla="*/ 5553 h 9828"/>
                <a:gd name="connsiteX8" fmla="*/ 10000 w 10000"/>
                <a:gd name="connsiteY8" fmla="*/ 9822 h 9828"/>
                <a:gd name="connsiteX0" fmla="*/ 0 w 10000"/>
                <a:gd name="connsiteY0" fmla="*/ 10000 h 10000"/>
                <a:gd name="connsiteX1" fmla="*/ 7 w 10000"/>
                <a:gd name="connsiteY1" fmla="*/ 5713 h 10000"/>
                <a:gd name="connsiteX2" fmla="*/ 1366 w 10000"/>
                <a:gd name="connsiteY2" fmla="*/ 3546 h 10000"/>
                <a:gd name="connsiteX3" fmla="*/ 3290 w 10000"/>
                <a:gd name="connsiteY3" fmla="*/ 561 h 10000"/>
                <a:gd name="connsiteX4" fmla="*/ 4499 w 10000"/>
                <a:gd name="connsiteY4" fmla="*/ 1 h 10000"/>
                <a:gd name="connsiteX5" fmla="*/ 5822 w 10000"/>
                <a:gd name="connsiteY5" fmla="*/ 561 h 10000"/>
                <a:gd name="connsiteX6" fmla="*/ 7973 w 10000"/>
                <a:gd name="connsiteY6" fmla="*/ 3358 h 10000"/>
                <a:gd name="connsiteX7" fmla="*/ 9773 w 10000"/>
                <a:gd name="connsiteY7" fmla="*/ 5650 h 10000"/>
                <a:gd name="connsiteX8" fmla="*/ 10000 w 10000"/>
                <a:gd name="connsiteY8" fmla="*/ 9934 h 10000"/>
                <a:gd name="connsiteX0" fmla="*/ 0 w 10000"/>
                <a:gd name="connsiteY0" fmla="*/ 10000 h 10000"/>
                <a:gd name="connsiteX1" fmla="*/ 7 w 10000"/>
                <a:gd name="connsiteY1" fmla="*/ 5713 h 10000"/>
                <a:gd name="connsiteX2" fmla="*/ 1366 w 10000"/>
                <a:gd name="connsiteY2" fmla="*/ 3546 h 10000"/>
                <a:gd name="connsiteX3" fmla="*/ 3290 w 10000"/>
                <a:gd name="connsiteY3" fmla="*/ 561 h 10000"/>
                <a:gd name="connsiteX4" fmla="*/ 4499 w 10000"/>
                <a:gd name="connsiteY4" fmla="*/ 1 h 10000"/>
                <a:gd name="connsiteX5" fmla="*/ 5822 w 10000"/>
                <a:gd name="connsiteY5" fmla="*/ 561 h 10000"/>
                <a:gd name="connsiteX6" fmla="*/ 7973 w 10000"/>
                <a:gd name="connsiteY6" fmla="*/ 3358 h 10000"/>
                <a:gd name="connsiteX7" fmla="*/ 9773 w 10000"/>
                <a:gd name="connsiteY7" fmla="*/ 5650 h 10000"/>
                <a:gd name="connsiteX8" fmla="*/ 10000 w 10000"/>
                <a:gd name="connsiteY8" fmla="*/ 9994 h 10000"/>
                <a:gd name="connsiteX0" fmla="*/ 0 w 9789"/>
                <a:gd name="connsiteY0" fmla="*/ 10000 h 10054"/>
                <a:gd name="connsiteX1" fmla="*/ 7 w 9789"/>
                <a:gd name="connsiteY1" fmla="*/ 5713 h 10054"/>
                <a:gd name="connsiteX2" fmla="*/ 1366 w 9789"/>
                <a:gd name="connsiteY2" fmla="*/ 3546 h 10054"/>
                <a:gd name="connsiteX3" fmla="*/ 3290 w 9789"/>
                <a:gd name="connsiteY3" fmla="*/ 561 h 10054"/>
                <a:gd name="connsiteX4" fmla="*/ 4499 w 9789"/>
                <a:gd name="connsiteY4" fmla="*/ 1 h 10054"/>
                <a:gd name="connsiteX5" fmla="*/ 5822 w 9789"/>
                <a:gd name="connsiteY5" fmla="*/ 561 h 10054"/>
                <a:gd name="connsiteX6" fmla="*/ 7973 w 9789"/>
                <a:gd name="connsiteY6" fmla="*/ 3358 h 10054"/>
                <a:gd name="connsiteX7" fmla="*/ 9773 w 9789"/>
                <a:gd name="connsiteY7" fmla="*/ 5650 h 10054"/>
                <a:gd name="connsiteX8" fmla="*/ 9781 w 9789"/>
                <a:gd name="connsiteY8" fmla="*/ 10054 h 10054"/>
                <a:gd name="connsiteX0" fmla="*/ 0 w 10104"/>
                <a:gd name="connsiteY0" fmla="*/ 9946 h 10060"/>
                <a:gd name="connsiteX1" fmla="*/ 7 w 10104"/>
                <a:gd name="connsiteY1" fmla="*/ 5682 h 10060"/>
                <a:gd name="connsiteX2" fmla="*/ 1395 w 10104"/>
                <a:gd name="connsiteY2" fmla="*/ 3527 h 10060"/>
                <a:gd name="connsiteX3" fmla="*/ 3361 w 10104"/>
                <a:gd name="connsiteY3" fmla="*/ 558 h 10060"/>
                <a:gd name="connsiteX4" fmla="*/ 4596 w 10104"/>
                <a:gd name="connsiteY4" fmla="*/ 1 h 10060"/>
                <a:gd name="connsiteX5" fmla="*/ 5947 w 10104"/>
                <a:gd name="connsiteY5" fmla="*/ 558 h 10060"/>
                <a:gd name="connsiteX6" fmla="*/ 8145 w 10104"/>
                <a:gd name="connsiteY6" fmla="*/ 3340 h 10060"/>
                <a:gd name="connsiteX7" fmla="*/ 9984 w 10104"/>
                <a:gd name="connsiteY7" fmla="*/ 5620 h 10060"/>
                <a:gd name="connsiteX8" fmla="*/ 10104 w 10104"/>
                <a:gd name="connsiteY8" fmla="*/ 10060 h 10060"/>
                <a:gd name="connsiteX0" fmla="*/ 0 w 10216"/>
                <a:gd name="connsiteY0" fmla="*/ 9946 h 9946"/>
                <a:gd name="connsiteX1" fmla="*/ 7 w 10216"/>
                <a:gd name="connsiteY1" fmla="*/ 5682 h 9946"/>
                <a:gd name="connsiteX2" fmla="*/ 1395 w 10216"/>
                <a:gd name="connsiteY2" fmla="*/ 3527 h 9946"/>
                <a:gd name="connsiteX3" fmla="*/ 3361 w 10216"/>
                <a:gd name="connsiteY3" fmla="*/ 558 h 9946"/>
                <a:gd name="connsiteX4" fmla="*/ 4596 w 10216"/>
                <a:gd name="connsiteY4" fmla="*/ 1 h 9946"/>
                <a:gd name="connsiteX5" fmla="*/ 5947 w 10216"/>
                <a:gd name="connsiteY5" fmla="*/ 558 h 9946"/>
                <a:gd name="connsiteX6" fmla="*/ 8145 w 10216"/>
                <a:gd name="connsiteY6" fmla="*/ 3340 h 9946"/>
                <a:gd name="connsiteX7" fmla="*/ 9984 w 10216"/>
                <a:gd name="connsiteY7" fmla="*/ 5620 h 9946"/>
                <a:gd name="connsiteX8" fmla="*/ 10216 w 10216"/>
                <a:gd name="connsiteY8" fmla="*/ 9819 h 9946"/>
                <a:gd name="connsiteX0" fmla="*/ 0 w 9890"/>
                <a:gd name="connsiteY0" fmla="*/ 10000 h 10114"/>
                <a:gd name="connsiteX1" fmla="*/ 7 w 9890"/>
                <a:gd name="connsiteY1" fmla="*/ 5713 h 10114"/>
                <a:gd name="connsiteX2" fmla="*/ 1366 w 9890"/>
                <a:gd name="connsiteY2" fmla="*/ 3546 h 10114"/>
                <a:gd name="connsiteX3" fmla="*/ 3290 w 9890"/>
                <a:gd name="connsiteY3" fmla="*/ 561 h 10114"/>
                <a:gd name="connsiteX4" fmla="*/ 4499 w 9890"/>
                <a:gd name="connsiteY4" fmla="*/ 1 h 10114"/>
                <a:gd name="connsiteX5" fmla="*/ 5821 w 9890"/>
                <a:gd name="connsiteY5" fmla="*/ 561 h 10114"/>
                <a:gd name="connsiteX6" fmla="*/ 7973 w 9890"/>
                <a:gd name="connsiteY6" fmla="*/ 3358 h 10114"/>
                <a:gd name="connsiteX7" fmla="*/ 9773 w 9890"/>
                <a:gd name="connsiteY7" fmla="*/ 5651 h 10114"/>
                <a:gd name="connsiteX8" fmla="*/ 9890 w 9890"/>
                <a:gd name="connsiteY8" fmla="*/ 10114 h 10114"/>
                <a:gd name="connsiteX0" fmla="*/ 0 w 9898"/>
                <a:gd name="connsiteY0" fmla="*/ 9887 h 9887"/>
                <a:gd name="connsiteX1" fmla="*/ 7 w 9898"/>
                <a:gd name="connsiteY1" fmla="*/ 5649 h 9887"/>
                <a:gd name="connsiteX2" fmla="*/ 1381 w 9898"/>
                <a:gd name="connsiteY2" fmla="*/ 3506 h 9887"/>
                <a:gd name="connsiteX3" fmla="*/ 3327 w 9898"/>
                <a:gd name="connsiteY3" fmla="*/ 555 h 9887"/>
                <a:gd name="connsiteX4" fmla="*/ 4549 w 9898"/>
                <a:gd name="connsiteY4" fmla="*/ 1 h 9887"/>
                <a:gd name="connsiteX5" fmla="*/ 5886 w 9898"/>
                <a:gd name="connsiteY5" fmla="*/ 555 h 9887"/>
                <a:gd name="connsiteX6" fmla="*/ 8062 w 9898"/>
                <a:gd name="connsiteY6" fmla="*/ 3320 h 9887"/>
                <a:gd name="connsiteX7" fmla="*/ 9882 w 9898"/>
                <a:gd name="connsiteY7" fmla="*/ 5587 h 9887"/>
                <a:gd name="connsiteX8" fmla="*/ 9889 w 9898"/>
                <a:gd name="connsiteY8" fmla="*/ 9880 h 9887"/>
                <a:gd name="connsiteX0" fmla="*/ 0 w 10000"/>
                <a:gd name="connsiteY0" fmla="*/ 10000 h 10000"/>
                <a:gd name="connsiteX1" fmla="*/ 119 w 10000"/>
                <a:gd name="connsiteY1" fmla="*/ 5593 h 10000"/>
                <a:gd name="connsiteX2" fmla="*/ 1395 w 10000"/>
                <a:gd name="connsiteY2" fmla="*/ 3546 h 10000"/>
                <a:gd name="connsiteX3" fmla="*/ 3361 w 10000"/>
                <a:gd name="connsiteY3" fmla="*/ 561 h 10000"/>
                <a:gd name="connsiteX4" fmla="*/ 4596 w 10000"/>
                <a:gd name="connsiteY4" fmla="*/ 1 h 10000"/>
                <a:gd name="connsiteX5" fmla="*/ 5947 w 10000"/>
                <a:gd name="connsiteY5" fmla="*/ 561 h 10000"/>
                <a:gd name="connsiteX6" fmla="*/ 8145 w 10000"/>
                <a:gd name="connsiteY6" fmla="*/ 3358 h 10000"/>
                <a:gd name="connsiteX7" fmla="*/ 9984 w 10000"/>
                <a:gd name="connsiteY7" fmla="*/ 5651 h 10000"/>
                <a:gd name="connsiteX8" fmla="*/ 9991 w 10000"/>
                <a:gd name="connsiteY8" fmla="*/ 9993 h 10000"/>
                <a:gd name="connsiteX0" fmla="*/ 0 w 10000"/>
                <a:gd name="connsiteY0" fmla="*/ 10000 h 10000"/>
                <a:gd name="connsiteX1" fmla="*/ 119 w 10000"/>
                <a:gd name="connsiteY1" fmla="*/ 5593 h 10000"/>
                <a:gd name="connsiteX2" fmla="*/ 1395 w 10000"/>
                <a:gd name="connsiteY2" fmla="*/ 3546 h 10000"/>
                <a:gd name="connsiteX3" fmla="*/ 3361 w 10000"/>
                <a:gd name="connsiteY3" fmla="*/ 561 h 10000"/>
                <a:gd name="connsiteX4" fmla="*/ 4596 w 10000"/>
                <a:gd name="connsiteY4" fmla="*/ 1 h 10000"/>
                <a:gd name="connsiteX5" fmla="*/ 5947 w 10000"/>
                <a:gd name="connsiteY5" fmla="*/ 561 h 10000"/>
                <a:gd name="connsiteX6" fmla="*/ 8145 w 10000"/>
                <a:gd name="connsiteY6" fmla="*/ 3358 h 10000"/>
                <a:gd name="connsiteX7" fmla="*/ 9984 w 10000"/>
                <a:gd name="connsiteY7" fmla="*/ 5651 h 10000"/>
                <a:gd name="connsiteX8" fmla="*/ 9991 w 10000"/>
                <a:gd name="connsiteY8" fmla="*/ 9993 h 10000"/>
                <a:gd name="connsiteX0" fmla="*/ 0 w 10000"/>
                <a:gd name="connsiteY0" fmla="*/ 10000 h 10000"/>
                <a:gd name="connsiteX1" fmla="*/ 7 w 10000"/>
                <a:gd name="connsiteY1" fmla="*/ 5533 h 10000"/>
                <a:gd name="connsiteX2" fmla="*/ 1395 w 10000"/>
                <a:gd name="connsiteY2" fmla="*/ 3546 h 10000"/>
                <a:gd name="connsiteX3" fmla="*/ 3361 w 10000"/>
                <a:gd name="connsiteY3" fmla="*/ 561 h 10000"/>
                <a:gd name="connsiteX4" fmla="*/ 4596 w 10000"/>
                <a:gd name="connsiteY4" fmla="*/ 1 h 10000"/>
                <a:gd name="connsiteX5" fmla="*/ 5947 w 10000"/>
                <a:gd name="connsiteY5" fmla="*/ 561 h 10000"/>
                <a:gd name="connsiteX6" fmla="*/ 8145 w 10000"/>
                <a:gd name="connsiteY6" fmla="*/ 3358 h 10000"/>
                <a:gd name="connsiteX7" fmla="*/ 9984 w 10000"/>
                <a:gd name="connsiteY7" fmla="*/ 5651 h 10000"/>
                <a:gd name="connsiteX8" fmla="*/ 9991 w 10000"/>
                <a:gd name="connsiteY8" fmla="*/ 9993 h 10000"/>
                <a:gd name="connsiteX0" fmla="*/ 0 w 10000"/>
                <a:gd name="connsiteY0" fmla="*/ 10000 h 10000"/>
                <a:gd name="connsiteX1" fmla="*/ 7 w 10000"/>
                <a:gd name="connsiteY1" fmla="*/ 5533 h 10000"/>
                <a:gd name="connsiteX2" fmla="*/ 1395 w 10000"/>
                <a:gd name="connsiteY2" fmla="*/ 3546 h 10000"/>
                <a:gd name="connsiteX3" fmla="*/ 3361 w 10000"/>
                <a:gd name="connsiteY3" fmla="*/ 561 h 10000"/>
                <a:gd name="connsiteX4" fmla="*/ 4596 w 10000"/>
                <a:gd name="connsiteY4" fmla="*/ 1 h 10000"/>
                <a:gd name="connsiteX5" fmla="*/ 5947 w 10000"/>
                <a:gd name="connsiteY5" fmla="*/ 561 h 10000"/>
                <a:gd name="connsiteX6" fmla="*/ 8145 w 10000"/>
                <a:gd name="connsiteY6" fmla="*/ 3358 h 10000"/>
                <a:gd name="connsiteX7" fmla="*/ 9984 w 10000"/>
                <a:gd name="connsiteY7" fmla="*/ 5832 h 10000"/>
                <a:gd name="connsiteX8" fmla="*/ 9991 w 10000"/>
                <a:gd name="connsiteY8"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10000">
                  <a:moveTo>
                    <a:pt x="0" y="10000"/>
                  </a:moveTo>
                  <a:cubicBezTo>
                    <a:pt x="-1" y="7048"/>
                    <a:pt x="6" y="7840"/>
                    <a:pt x="7" y="5533"/>
                  </a:cubicBezTo>
                  <a:cubicBezTo>
                    <a:pt x="951" y="4284"/>
                    <a:pt x="836" y="4375"/>
                    <a:pt x="1395" y="3546"/>
                  </a:cubicBezTo>
                  <a:cubicBezTo>
                    <a:pt x="1954" y="2717"/>
                    <a:pt x="2834" y="1148"/>
                    <a:pt x="3361" y="561"/>
                  </a:cubicBezTo>
                  <a:cubicBezTo>
                    <a:pt x="3883" y="-25"/>
                    <a:pt x="4401" y="1"/>
                    <a:pt x="4596" y="1"/>
                  </a:cubicBezTo>
                  <a:cubicBezTo>
                    <a:pt x="4782" y="1"/>
                    <a:pt x="5355" y="1"/>
                    <a:pt x="5947" y="561"/>
                  </a:cubicBezTo>
                  <a:cubicBezTo>
                    <a:pt x="6539" y="1123"/>
                    <a:pt x="7472" y="2480"/>
                    <a:pt x="8145" y="3358"/>
                  </a:cubicBezTo>
                  <a:cubicBezTo>
                    <a:pt x="8818" y="4237"/>
                    <a:pt x="8931" y="4702"/>
                    <a:pt x="9984" y="5832"/>
                  </a:cubicBezTo>
                  <a:cubicBezTo>
                    <a:pt x="10028" y="8434"/>
                    <a:pt x="9965" y="7249"/>
                    <a:pt x="9991" y="9993"/>
                  </a:cubicBezTo>
                </a:path>
              </a:pathLst>
            </a:custGeom>
            <a:solidFill>
              <a:srgbClr val="C9E5CA"/>
            </a:solidFill>
            <a:ln w="0">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AU"/>
            </a:p>
          </p:txBody>
        </p:sp>
        <p:sp>
          <p:nvSpPr>
            <p:cNvPr id="70" name="Rectangle 176"/>
            <p:cNvSpPr>
              <a:spLocks noChangeArrowheads="1"/>
            </p:cNvSpPr>
            <p:nvPr/>
          </p:nvSpPr>
          <p:spPr bwMode="auto">
            <a:xfrm>
              <a:off x="2884165" y="3981794"/>
              <a:ext cx="783869" cy="680186"/>
            </a:xfrm>
            <a:prstGeom prst="rect">
              <a:avLst/>
            </a:prstGeom>
            <a:noFill/>
            <a:ln>
              <a:noFill/>
            </a:ln>
            <a:extLst/>
          </p:spPr>
          <p:txBody>
            <a:bodyPr vert="horz" wrap="none" lIns="0" tIns="0" rIns="0" bIns="0" numCol="1" anchor="t" anchorCtr="0" compatLnSpc="1">
              <a:prstTxWarp prst="textNoShape">
                <a:avLst/>
              </a:prstTxWarp>
              <a:spAutoFit/>
            </a:bodyPr>
            <a:lstStyle/>
            <a:p>
              <a:pPr algn="ctr" eaLnBrk="0" hangingPunct="0">
                <a:lnSpc>
                  <a:spcPct val="85000"/>
                </a:lnSpc>
              </a:pPr>
              <a:r>
                <a:rPr lang="en-US" altLang="en-US" u="none" dirty="0">
                  <a:solidFill>
                    <a:srgbClr val="000000"/>
                  </a:solidFill>
                  <a:latin typeface="Arial Narrow" panose="020B0606020202030204" pitchFamily="34" charset="0"/>
                </a:rPr>
                <a:t>area =</a:t>
              </a:r>
              <a:br>
                <a:rPr lang="en-US" altLang="en-US" u="none" dirty="0">
                  <a:solidFill>
                    <a:srgbClr val="000000"/>
                  </a:solidFill>
                  <a:latin typeface="Arial Narrow" panose="020B0606020202030204" pitchFamily="34" charset="0"/>
                </a:rPr>
              </a:br>
              <a:r>
                <a:rPr lang="en-US" altLang="en-US" u="none" dirty="0">
                  <a:solidFill>
                    <a:srgbClr val="000000"/>
                  </a:solidFill>
                  <a:latin typeface="Arial Narrow" panose="020B0606020202030204" pitchFamily="34" charset="0"/>
                </a:rPr>
                <a:t>68%</a:t>
              </a:r>
            </a:p>
          </p:txBody>
        </p:sp>
      </p:grpSp>
      <p:grpSp>
        <p:nvGrpSpPr>
          <p:cNvPr id="73" name="Group 72"/>
          <p:cNvGrpSpPr/>
          <p:nvPr/>
        </p:nvGrpSpPr>
        <p:grpSpPr>
          <a:xfrm>
            <a:off x="7542617" y="1601117"/>
            <a:ext cx="5440951" cy="3495899"/>
            <a:chOff x="1165198" y="2547814"/>
            <a:chExt cx="5440951" cy="3495899"/>
          </a:xfrm>
        </p:grpSpPr>
        <p:grpSp>
          <p:nvGrpSpPr>
            <p:cNvPr id="75" name="Group 74"/>
            <p:cNvGrpSpPr/>
            <p:nvPr/>
          </p:nvGrpSpPr>
          <p:grpSpPr>
            <a:xfrm>
              <a:off x="2438709" y="2547814"/>
              <a:ext cx="4167440" cy="3495899"/>
              <a:chOff x="2438709" y="2547814"/>
              <a:chExt cx="4167440" cy="3495899"/>
            </a:xfrm>
          </p:grpSpPr>
          <p:sp>
            <p:nvSpPr>
              <p:cNvPr id="77" name="Rectangle 179"/>
              <p:cNvSpPr>
                <a:spLocks noChangeArrowheads="1"/>
              </p:cNvSpPr>
              <p:nvPr/>
            </p:nvSpPr>
            <p:spPr bwMode="auto">
              <a:xfrm>
                <a:off x="2438709" y="5643603"/>
                <a:ext cx="168635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lang="en-US" altLang="en-US" i="1" u="none" dirty="0">
                    <a:solidFill>
                      <a:srgbClr val="000000"/>
                    </a:solidFill>
                    <a:latin typeface="Arial Narrow" panose="020B0606020202030204" pitchFamily="34" charset="0"/>
                  </a:rPr>
                  <a:t>sample</a:t>
                </a:r>
                <a:r>
                  <a:rPr kumimoji="0" lang="en-US" altLang="en-US" sz="2600" b="0" i="0" u="none" strike="noStrike" cap="none" normalizeH="0" baseline="0" dirty="0" smtClean="0">
                    <a:ln>
                      <a:noFill/>
                    </a:ln>
                    <a:solidFill>
                      <a:srgbClr val="000000"/>
                    </a:solidFill>
                    <a:effectLst/>
                    <a:latin typeface="Arial Narrow" panose="020B0606020202030204" pitchFamily="34" charset="0"/>
                  </a:rPr>
                  <a:t> value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78" name="Straight Arrow Connector 77"/>
              <p:cNvCxnSpPr/>
              <p:nvPr/>
            </p:nvCxnSpPr>
            <p:spPr bwMode="auto">
              <a:xfrm flipV="1">
                <a:off x="3255935" y="5411201"/>
                <a:ext cx="0" cy="27791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Rectangle 233"/>
              <p:cNvSpPr>
                <a:spLocks noChangeArrowheads="1"/>
              </p:cNvSpPr>
              <p:nvPr/>
            </p:nvSpPr>
            <p:spPr bwMode="auto">
              <a:xfrm>
                <a:off x="4113479" y="2547814"/>
                <a:ext cx="2492670" cy="1020279"/>
              </a:xfrm>
              <a:prstGeom prst="rect">
                <a:avLst/>
              </a:prstGeom>
              <a:noFill/>
              <a:ln>
                <a:noFill/>
              </a:ln>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nSpc>
                    <a:spcPct val="85000"/>
                  </a:lnSpc>
                </a:pPr>
                <a:r>
                  <a:rPr kumimoji="0" lang="en-US" altLang="en-US" sz="2600" b="0" i="0" u="none" strike="noStrike" cap="none" normalizeH="0" baseline="0" dirty="0" smtClean="0">
                    <a:ln>
                      <a:noFill/>
                    </a:ln>
                    <a:solidFill>
                      <a:srgbClr val="000000"/>
                    </a:solidFill>
                    <a:effectLst/>
                    <a:latin typeface="Arial Narrow" panose="020B0606020202030204" pitchFamily="34" charset="0"/>
                  </a:rPr>
                  <a:t>sampling</a:t>
                </a:r>
                <a:r>
                  <a:rPr kumimoji="0" lang="en-US" altLang="en-US" sz="2600" b="0" i="0" u="none" strike="noStrike" cap="none" normalizeH="0" dirty="0" smtClean="0">
                    <a:ln>
                      <a:noFill/>
                    </a:ln>
                    <a:solidFill>
                      <a:srgbClr val="000000"/>
                    </a:solidFill>
                    <a:effectLst/>
                    <a:latin typeface="Arial Narrow" panose="020B0606020202030204" pitchFamily="34" charset="0"/>
                  </a:rPr>
                  <a:t> distribution</a:t>
                </a:r>
                <a:br>
                  <a:rPr kumimoji="0" lang="en-US" altLang="en-US" sz="2600" b="0" i="0" u="none" strike="noStrike" cap="none" normalizeH="0" dirty="0" smtClean="0">
                    <a:ln>
                      <a:noFill/>
                    </a:ln>
                    <a:solidFill>
                      <a:srgbClr val="000000"/>
                    </a:solidFill>
                    <a:effectLst/>
                    <a:latin typeface="Arial Narrow" panose="020B0606020202030204" pitchFamily="34" charset="0"/>
                  </a:rPr>
                </a:br>
                <a:r>
                  <a:rPr kumimoji="0" lang="en-US" altLang="en-US" sz="2600" b="0" i="0" u="none" strike="noStrike" cap="none" normalizeH="0" dirty="0" smtClean="0">
                    <a:ln>
                      <a:noFill/>
                    </a:ln>
                    <a:solidFill>
                      <a:srgbClr val="000000"/>
                    </a:solidFill>
                    <a:effectLst/>
                    <a:latin typeface="Arial Narrow" panose="020B0606020202030204" pitchFamily="34" charset="0"/>
                  </a:rPr>
                  <a:t>centered on the</a:t>
                </a:r>
                <a:br>
                  <a:rPr kumimoji="0" lang="en-US" altLang="en-US" sz="2600" b="0" i="0" u="none" strike="noStrike" cap="none" normalizeH="0" dirty="0" smtClean="0">
                    <a:ln>
                      <a:noFill/>
                    </a:ln>
                    <a:solidFill>
                      <a:srgbClr val="000000"/>
                    </a:solidFill>
                    <a:effectLst/>
                    <a:latin typeface="Arial Narrow" panose="020B0606020202030204" pitchFamily="34" charset="0"/>
                  </a:rPr>
                </a:br>
                <a:r>
                  <a:rPr lang="en-US" altLang="en-US" i="1" u="none" dirty="0">
                    <a:solidFill>
                      <a:srgbClr val="000000"/>
                    </a:solidFill>
                    <a:latin typeface="Arial Narrow" panose="020B0606020202030204" pitchFamily="34" charset="0"/>
                  </a:rPr>
                  <a:t>sample</a:t>
                </a:r>
                <a:r>
                  <a:rPr kumimoji="0" lang="en-US" altLang="en-US" sz="2600" b="0" i="0" u="none" strike="noStrike" cap="none" normalizeH="0" dirty="0" smtClean="0">
                    <a:ln>
                      <a:noFill/>
                    </a:ln>
                    <a:solidFill>
                      <a:srgbClr val="000000"/>
                    </a:solidFill>
                    <a:effectLst/>
                    <a:latin typeface="Arial Narrow" panose="020B0606020202030204" pitchFamily="34" charset="0"/>
                  </a:rPr>
                  <a:t> value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80" name="Straight Arrow Connector 79"/>
              <p:cNvCxnSpPr/>
              <p:nvPr/>
            </p:nvCxnSpPr>
            <p:spPr bwMode="auto">
              <a:xfrm flipH="1">
                <a:off x="3641881" y="3104128"/>
                <a:ext cx="366153" cy="22093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76" name="Freeform 170"/>
            <p:cNvSpPr>
              <a:spLocks/>
            </p:cNvSpPr>
            <p:nvPr/>
          </p:nvSpPr>
          <p:spPr bwMode="auto">
            <a:xfrm>
              <a:off x="1165198" y="2886928"/>
              <a:ext cx="4325938" cy="2416175"/>
            </a:xfrm>
            <a:custGeom>
              <a:avLst/>
              <a:gdLst>
                <a:gd name="T0" fmla="*/ 0 w 2725"/>
                <a:gd name="T1" fmla="*/ 1522 h 1522"/>
                <a:gd name="T2" fmla="*/ 474 w 2725"/>
                <a:gd name="T3" fmla="*/ 1499 h 1522"/>
                <a:gd name="T4" fmla="*/ 677 w 2725"/>
                <a:gd name="T5" fmla="*/ 1389 h 1522"/>
                <a:gd name="T6" fmla="*/ 833 w 2725"/>
                <a:gd name="T7" fmla="*/ 1123 h 1522"/>
                <a:gd name="T8" fmla="*/ 1056 w 2725"/>
                <a:gd name="T9" fmla="*/ 541 h 1522"/>
                <a:gd name="T10" fmla="*/ 1216 w 2725"/>
                <a:gd name="T11" fmla="*/ 89 h 1522"/>
                <a:gd name="T12" fmla="*/ 1317 w 2725"/>
                <a:gd name="T13" fmla="*/ 4 h 1522"/>
                <a:gd name="T14" fmla="*/ 1427 w 2725"/>
                <a:gd name="T15" fmla="*/ 89 h 1522"/>
                <a:gd name="T16" fmla="*/ 1606 w 2725"/>
                <a:gd name="T17" fmla="*/ 512 h 1522"/>
                <a:gd name="T18" fmla="*/ 1873 w 2725"/>
                <a:gd name="T19" fmla="*/ 1170 h 1522"/>
                <a:gd name="T20" fmla="*/ 2037 w 2725"/>
                <a:gd name="T21" fmla="*/ 1405 h 1522"/>
                <a:gd name="T22" fmla="*/ 2255 w 2725"/>
                <a:gd name="T23" fmla="*/ 1499 h 1522"/>
                <a:gd name="T24" fmla="*/ 2725 w 2725"/>
                <a:gd name="T25" fmla="*/ 1519 h 1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25" h="1522">
                  <a:moveTo>
                    <a:pt x="0" y="1522"/>
                  </a:moveTo>
                  <a:cubicBezTo>
                    <a:pt x="79" y="1520"/>
                    <a:pt x="361" y="1521"/>
                    <a:pt x="474" y="1499"/>
                  </a:cubicBezTo>
                  <a:cubicBezTo>
                    <a:pt x="587" y="1477"/>
                    <a:pt x="617" y="1452"/>
                    <a:pt x="677" y="1389"/>
                  </a:cubicBezTo>
                  <a:cubicBezTo>
                    <a:pt x="737" y="1327"/>
                    <a:pt x="771" y="1264"/>
                    <a:pt x="833" y="1123"/>
                  </a:cubicBezTo>
                  <a:cubicBezTo>
                    <a:pt x="896" y="982"/>
                    <a:pt x="992" y="713"/>
                    <a:pt x="1056" y="541"/>
                  </a:cubicBezTo>
                  <a:cubicBezTo>
                    <a:pt x="1120" y="369"/>
                    <a:pt x="1173" y="178"/>
                    <a:pt x="1216" y="89"/>
                  </a:cubicBezTo>
                  <a:cubicBezTo>
                    <a:pt x="1259" y="0"/>
                    <a:pt x="1301" y="4"/>
                    <a:pt x="1317" y="4"/>
                  </a:cubicBezTo>
                  <a:cubicBezTo>
                    <a:pt x="1332" y="4"/>
                    <a:pt x="1379" y="4"/>
                    <a:pt x="1427" y="89"/>
                  </a:cubicBezTo>
                  <a:cubicBezTo>
                    <a:pt x="1475" y="174"/>
                    <a:pt x="1533" y="332"/>
                    <a:pt x="1606" y="512"/>
                  </a:cubicBezTo>
                  <a:cubicBezTo>
                    <a:pt x="1681" y="692"/>
                    <a:pt x="1801" y="1021"/>
                    <a:pt x="1873" y="1170"/>
                  </a:cubicBezTo>
                  <a:cubicBezTo>
                    <a:pt x="1944" y="1319"/>
                    <a:pt x="1972" y="1350"/>
                    <a:pt x="2037" y="1405"/>
                  </a:cubicBezTo>
                  <a:cubicBezTo>
                    <a:pt x="2100" y="1460"/>
                    <a:pt x="2141" y="1481"/>
                    <a:pt x="2255" y="1499"/>
                  </a:cubicBezTo>
                  <a:cubicBezTo>
                    <a:pt x="2370" y="1518"/>
                    <a:pt x="2559" y="1514"/>
                    <a:pt x="2725" y="1519"/>
                  </a:cubicBezTo>
                </a:path>
              </a:pathLst>
            </a:custGeom>
            <a:noFill/>
            <a:ln w="20638" cap="flat">
              <a:solidFill>
                <a:srgbClr val="86868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3233672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up)">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up)">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up)">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56"/>
                                        </p:tgtEl>
                                        <p:attrNameLst>
                                          <p:attrName>style.visibility</p:attrName>
                                        </p:attrNameLst>
                                      </p:cBhvr>
                                      <p:to>
                                        <p:strVal val="visible"/>
                                      </p:to>
                                    </p:set>
                                    <p:animEffect transition="in" filter="wipe(left)">
                                      <p:cBhvr>
                                        <p:cTn id="47" dur="500"/>
                                        <p:tgtEl>
                                          <p:spTgt spid="5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73"/>
                                        </p:tgtEl>
                                        <p:attrNameLst>
                                          <p:attrName>style.visibility</p:attrName>
                                        </p:attrNameLst>
                                      </p:cBhvr>
                                      <p:to>
                                        <p:strVal val="visible"/>
                                      </p:to>
                                    </p:set>
                                    <p:animEffect transition="in" filter="wipe(up)">
                                      <p:cBhvr>
                                        <p:cTn id="52" dur="500"/>
                                        <p:tgtEl>
                                          <p:spTgt spid="73"/>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499"/>
                                          </p:stCondLst>
                                        </p:cTn>
                                        <p:tgtEl>
                                          <p:spTgt spid="3">
                                            <p:txEl>
                                              <p:pRg st="13" end="13"/>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499"/>
                                          </p:stCondLst>
                                        </p:cTn>
                                        <p:tgtEl>
                                          <p:spTgt spid="3">
                                            <p:txEl>
                                              <p:pRg st="14" end="14"/>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nodeType="clickEffect">
                                  <p:stCondLst>
                                    <p:cond delay="0"/>
                                  </p:stCondLst>
                                  <p:childTnLst>
                                    <p:set>
                                      <p:cBhvr>
                                        <p:cTn id="64" dur="1" fill="hold">
                                          <p:stCondLst>
                                            <p:cond delay="0"/>
                                          </p:stCondLst>
                                        </p:cTn>
                                        <p:tgtEl>
                                          <p:spTgt spid="43"/>
                                        </p:tgtEl>
                                        <p:attrNameLst>
                                          <p:attrName>style.visibility</p:attrName>
                                        </p:attrNameLst>
                                      </p:cBhvr>
                                      <p:to>
                                        <p:strVal val="visible"/>
                                      </p:to>
                                    </p:set>
                                    <p:animEffect transition="in" filter="wipe(up)">
                                      <p:cBhvr>
                                        <p:cTn id="65" dur="500"/>
                                        <p:tgtEl>
                                          <p:spTgt spid="43"/>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nodeType="clickEffect">
                                  <p:stCondLst>
                                    <p:cond delay="0"/>
                                  </p:stCondLst>
                                  <p:childTnLst>
                                    <p:set>
                                      <p:cBhvr>
                                        <p:cTn id="69" dur="1" fill="hold">
                                          <p:stCondLst>
                                            <p:cond delay="0"/>
                                          </p:stCondLst>
                                        </p:cTn>
                                        <p:tgtEl>
                                          <p:spTgt spid="68"/>
                                        </p:tgtEl>
                                        <p:attrNameLst>
                                          <p:attrName>style.visibility</p:attrName>
                                        </p:attrNameLst>
                                      </p:cBhvr>
                                      <p:to>
                                        <p:strVal val="visible"/>
                                      </p:to>
                                    </p:set>
                                    <p:animEffect transition="in" filter="wipe(up)">
                                      <p:cBhvr>
                                        <p:cTn id="70" dur="500"/>
                                        <p:tgtEl>
                                          <p:spTgt spid="68"/>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499"/>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939" y="42864"/>
            <a:ext cx="13023986" cy="9615486"/>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marL="0" indent="0">
              <a:lnSpc>
                <a:spcPct val="107000"/>
              </a:lnSpc>
              <a:buNone/>
            </a:pPr>
            <a:r>
              <a:rPr lang="en-US" b="1" dirty="0" smtClean="0">
                <a:solidFill>
                  <a:srgbClr val="0000FF"/>
                </a:solidFill>
              </a:rPr>
              <a:t>The Confidence or Compatibility Interval</a:t>
            </a:r>
          </a:p>
          <a:p>
            <a:pPr>
              <a:lnSpc>
                <a:spcPct val="107000"/>
              </a:lnSpc>
            </a:pPr>
            <a:r>
              <a:rPr lang="en-AU" dirty="0" smtClean="0"/>
              <a:t>This is just like the sample value ± its SE, but you want to be 90%, 95% or even 99% confident about what the true value could be.</a:t>
            </a:r>
          </a:p>
          <a:p>
            <a:pPr lvl="1">
              <a:lnSpc>
                <a:spcPct val="107000"/>
              </a:lnSpc>
            </a:pPr>
            <a:r>
              <a:rPr lang="en-AU" dirty="0" smtClean="0"/>
              <a:t>For example, if you repeated the study with a huge sample size to get the true value, then the 90%CI derived from your original sample has a 90% chance of including the true value.</a:t>
            </a:r>
          </a:p>
          <a:p>
            <a:pPr lvl="1">
              <a:lnSpc>
                <a:spcPct val="107000"/>
              </a:lnSpc>
            </a:pPr>
            <a:r>
              <a:rPr lang="en-AU" dirty="0" smtClean="0"/>
              <a:t>And there is a 10% chance the true value falls</a:t>
            </a:r>
            <a:br>
              <a:rPr lang="en-AU" dirty="0" smtClean="0"/>
            </a:br>
            <a:r>
              <a:rPr lang="en-AU" dirty="0" smtClean="0"/>
              <a:t>outside the 90%CI.</a:t>
            </a:r>
          </a:p>
          <a:p>
            <a:pPr lvl="1">
              <a:lnSpc>
                <a:spcPct val="107000"/>
              </a:lnSpc>
            </a:pPr>
            <a:r>
              <a:rPr lang="en-AU" dirty="0" smtClean="0"/>
              <a:t>The value ± 1.64 SE is the 90%CI.</a:t>
            </a:r>
          </a:p>
          <a:p>
            <a:pPr lvl="1">
              <a:lnSpc>
                <a:spcPct val="107000"/>
              </a:lnSpc>
            </a:pPr>
            <a:r>
              <a:rPr lang="en-AU" dirty="0" smtClean="0"/>
              <a:t>The value ± 1.96 SE is the 95%CI. </a:t>
            </a:r>
          </a:p>
          <a:p>
            <a:pPr lvl="1">
              <a:lnSpc>
                <a:spcPct val="107000"/>
              </a:lnSpc>
            </a:pPr>
            <a:r>
              <a:rPr lang="en-AU" dirty="0" smtClean="0"/>
              <a:t>The </a:t>
            </a:r>
            <a:r>
              <a:rPr lang="en-AU" dirty="0"/>
              <a:t>value ± 2.58 SE is the 99%CI.</a:t>
            </a:r>
          </a:p>
          <a:p>
            <a:pPr lvl="1">
              <a:lnSpc>
                <a:spcPct val="107000"/>
              </a:lnSpc>
            </a:pPr>
            <a:r>
              <a:rPr lang="en-AU" dirty="0"/>
              <a:t>Obviously, a wider interval gives more </a:t>
            </a:r>
            <a:br>
              <a:rPr lang="en-AU" dirty="0"/>
            </a:br>
            <a:r>
              <a:rPr lang="en-AU" dirty="0"/>
              <a:t>confidence about including the true value.</a:t>
            </a:r>
          </a:p>
          <a:p>
            <a:pPr lvl="1">
              <a:lnSpc>
                <a:spcPct val="107000"/>
              </a:lnSpc>
            </a:pPr>
            <a:r>
              <a:rPr lang="en-AU" dirty="0"/>
              <a:t>Actually, these multiples of the SE are values </a:t>
            </a:r>
            <a:br>
              <a:rPr lang="en-AU" dirty="0"/>
            </a:br>
            <a:r>
              <a:rPr lang="en-AU" dirty="0"/>
              <a:t>of the </a:t>
            </a:r>
            <a:r>
              <a:rPr lang="en-AU" b="1" dirty="0"/>
              <a:t>z statistic</a:t>
            </a:r>
            <a:r>
              <a:rPr lang="en-AU" dirty="0"/>
              <a:t>, from the normal distribution that you get with </a:t>
            </a:r>
            <a:r>
              <a:rPr lang="en-AU" dirty="0" smtClean="0"/>
              <a:t>huge </a:t>
            </a:r>
            <a:r>
              <a:rPr lang="en-AU" dirty="0"/>
              <a:t>samples.</a:t>
            </a:r>
          </a:p>
          <a:p>
            <a:pPr lvl="1">
              <a:lnSpc>
                <a:spcPct val="107000"/>
              </a:lnSpc>
            </a:pPr>
            <a:r>
              <a:rPr lang="en-AU" dirty="0"/>
              <a:t>With smaller samples the sampling distribution of </a:t>
            </a:r>
            <a:r>
              <a:rPr lang="en-AU" dirty="0" smtClean="0"/>
              <a:t>a mean effect </a:t>
            </a:r>
            <a:r>
              <a:rPr lang="en-AU" dirty="0"/>
              <a:t>is a t distribution, </a:t>
            </a:r>
            <a:br>
              <a:rPr lang="en-AU" dirty="0"/>
            </a:br>
            <a:r>
              <a:rPr lang="en-AU" dirty="0"/>
              <a:t>so the multiples are values of the </a:t>
            </a:r>
            <a:r>
              <a:rPr lang="en-AU" b="1" dirty="0"/>
              <a:t>t statistic</a:t>
            </a:r>
            <a:r>
              <a:rPr lang="en-AU" dirty="0"/>
              <a:t>, which </a:t>
            </a:r>
            <a:r>
              <a:rPr lang="en-AU" dirty="0" smtClean="0"/>
              <a:t>are a </a:t>
            </a:r>
            <a:r>
              <a:rPr lang="en-AU" dirty="0"/>
              <a:t>bit </a:t>
            </a:r>
            <a:r>
              <a:rPr lang="en-AU" dirty="0" smtClean="0"/>
              <a:t>bigger than z. </a:t>
            </a:r>
            <a:r>
              <a:rPr lang="en-AU" dirty="0"/>
              <a:t>Examples:</a:t>
            </a:r>
          </a:p>
          <a:p>
            <a:pPr lvl="2">
              <a:lnSpc>
                <a:spcPct val="107000"/>
              </a:lnSpc>
            </a:pPr>
            <a:r>
              <a:rPr lang="en-AU" dirty="0"/>
              <a:t>for a sample size of 1000, the ± 90%CI are ± 1.64 </a:t>
            </a:r>
            <a:r>
              <a:rPr lang="en-AU" dirty="0" smtClean="0"/>
              <a:t>SE (z and t are practically the same)</a:t>
            </a:r>
            <a:endParaRPr lang="en-AU" dirty="0"/>
          </a:p>
          <a:p>
            <a:pPr lvl="2">
              <a:lnSpc>
                <a:spcPct val="107000"/>
              </a:lnSpc>
            </a:pPr>
            <a:r>
              <a:rPr lang="en-AU" dirty="0"/>
              <a:t>for a sample size of 30, the ± 90%CI are ± 1.70 SE</a:t>
            </a:r>
          </a:p>
          <a:p>
            <a:pPr lvl="2">
              <a:lnSpc>
                <a:spcPct val="107000"/>
              </a:lnSpc>
            </a:pPr>
            <a:r>
              <a:rPr lang="en-AU" dirty="0"/>
              <a:t>for a sample size of 20, the ± 90%CI are ± 1.73 SE</a:t>
            </a:r>
          </a:p>
          <a:p>
            <a:pPr lvl="2">
              <a:lnSpc>
                <a:spcPct val="107000"/>
              </a:lnSpc>
            </a:pPr>
            <a:r>
              <a:rPr lang="en-AU" dirty="0"/>
              <a:t>for a sample size of 10, the ± 90%CI are ± 1.83 </a:t>
            </a:r>
            <a:r>
              <a:rPr lang="en-AU" dirty="0" smtClean="0"/>
              <a:t>SE</a:t>
            </a:r>
            <a:r>
              <a:rPr lang="en-AU" dirty="0"/>
              <a:t>.</a:t>
            </a:r>
          </a:p>
        </p:txBody>
      </p:sp>
      <p:grpSp>
        <p:nvGrpSpPr>
          <p:cNvPr id="4" name="Group 3"/>
          <p:cNvGrpSpPr/>
          <p:nvPr/>
        </p:nvGrpSpPr>
        <p:grpSpPr>
          <a:xfrm>
            <a:off x="7324080" y="3152800"/>
            <a:ext cx="4325938" cy="2434658"/>
            <a:chOff x="7324080" y="3152800"/>
            <a:chExt cx="4325938" cy="2434658"/>
          </a:xfrm>
        </p:grpSpPr>
        <p:grpSp>
          <p:nvGrpSpPr>
            <p:cNvPr id="27" name="Group 26"/>
            <p:cNvGrpSpPr/>
            <p:nvPr/>
          </p:nvGrpSpPr>
          <p:grpSpPr>
            <a:xfrm>
              <a:off x="7324080" y="3152800"/>
              <a:ext cx="4325938" cy="2434658"/>
              <a:chOff x="7324080" y="3152800"/>
              <a:chExt cx="4325938" cy="2434658"/>
            </a:xfrm>
          </p:grpSpPr>
          <p:sp>
            <p:nvSpPr>
              <p:cNvPr id="31" name="Freeform 169"/>
              <p:cNvSpPr>
                <a:spLocks/>
              </p:cNvSpPr>
              <p:nvPr/>
            </p:nvSpPr>
            <p:spPr bwMode="auto">
              <a:xfrm>
                <a:off x="7324080" y="3152800"/>
                <a:ext cx="4325938" cy="2416175"/>
              </a:xfrm>
              <a:custGeom>
                <a:avLst/>
                <a:gdLst>
                  <a:gd name="T0" fmla="*/ 0 w 6688"/>
                  <a:gd name="T1" fmla="*/ 3721 h 3721"/>
                  <a:gd name="T2" fmla="*/ 1164 w 6688"/>
                  <a:gd name="T3" fmla="*/ 3664 h 3721"/>
                  <a:gd name="T4" fmla="*/ 1662 w 6688"/>
                  <a:gd name="T5" fmla="*/ 3396 h 3721"/>
                  <a:gd name="T6" fmla="*/ 2045 w 6688"/>
                  <a:gd name="T7" fmla="*/ 2745 h 3721"/>
                  <a:gd name="T8" fmla="*/ 2592 w 6688"/>
                  <a:gd name="T9" fmla="*/ 1321 h 3721"/>
                  <a:gd name="T10" fmla="*/ 2985 w 6688"/>
                  <a:gd name="T11" fmla="*/ 217 h 3721"/>
                  <a:gd name="T12" fmla="*/ 3232 w 6688"/>
                  <a:gd name="T13" fmla="*/ 10 h 3721"/>
                  <a:gd name="T14" fmla="*/ 3503 w 6688"/>
                  <a:gd name="T15" fmla="*/ 217 h 3721"/>
                  <a:gd name="T16" fmla="*/ 3943 w 6688"/>
                  <a:gd name="T17" fmla="*/ 1251 h 3721"/>
                  <a:gd name="T18" fmla="*/ 4596 w 6688"/>
                  <a:gd name="T19" fmla="*/ 2860 h 3721"/>
                  <a:gd name="T20" fmla="*/ 4999 w 6688"/>
                  <a:gd name="T21" fmla="*/ 3434 h 3721"/>
                  <a:gd name="T22" fmla="*/ 5535 w 6688"/>
                  <a:gd name="T23" fmla="*/ 3664 h 3721"/>
                  <a:gd name="T24" fmla="*/ 6688 w 6688"/>
                  <a:gd name="T25" fmla="*/ 3712 h 3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88" h="3721">
                    <a:moveTo>
                      <a:pt x="0" y="3721"/>
                    </a:moveTo>
                    <a:cubicBezTo>
                      <a:pt x="195" y="3715"/>
                      <a:pt x="886" y="3718"/>
                      <a:pt x="1164" y="3664"/>
                    </a:cubicBezTo>
                    <a:cubicBezTo>
                      <a:pt x="1442" y="3609"/>
                      <a:pt x="1514" y="3549"/>
                      <a:pt x="1662" y="3396"/>
                    </a:cubicBezTo>
                    <a:cubicBezTo>
                      <a:pt x="1809" y="3243"/>
                      <a:pt x="1892" y="3090"/>
                      <a:pt x="2045" y="2745"/>
                    </a:cubicBezTo>
                    <a:cubicBezTo>
                      <a:pt x="2199" y="2400"/>
                      <a:pt x="2435" y="1743"/>
                      <a:pt x="2592" y="1321"/>
                    </a:cubicBezTo>
                    <a:cubicBezTo>
                      <a:pt x="2748" y="900"/>
                      <a:pt x="2880" y="434"/>
                      <a:pt x="2985" y="217"/>
                    </a:cubicBezTo>
                    <a:cubicBezTo>
                      <a:pt x="3090" y="0"/>
                      <a:pt x="3193" y="10"/>
                      <a:pt x="3232" y="10"/>
                    </a:cubicBezTo>
                    <a:cubicBezTo>
                      <a:pt x="3270" y="10"/>
                      <a:pt x="3385" y="10"/>
                      <a:pt x="3503" y="217"/>
                    </a:cubicBezTo>
                    <a:cubicBezTo>
                      <a:pt x="3621" y="425"/>
                      <a:pt x="3762" y="811"/>
                      <a:pt x="3943" y="1251"/>
                    </a:cubicBezTo>
                    <a:cubicBezTo>
                      <a:pt x="4127" y="1691"/>
                      <a:pt x="4420" y="2496"/>
                      <a:pt x="4596" y="2860"/>
                    </a:cubicBezTo>
                    <a:cubicBezTo>
                      <a:pt x="4771" y="3224"/>
                      <a:pt x="4841" y="3300"/>
                      <a:pt x="4999" y="3434"/>
                    </a:cubicBezTo>
                    <a:cubicBezTo>
                      <a:pt x="5155" y="3568"/>
                      <a:pt x="5255" y="3620"/>
                      <a:pt x="5535" y="3664"/>
                    </a:cubicBezTo>
                    <a:cubicBezTo>
                      <a:pt x="5817" y="3709"/>
                      <a:pt x="6282" y="3701"/>
                      <a:pt x="6688" y="3712"/>
                    </a:cubicBezTo>
                  </a:path>
                </a:pathLst>
              </a:custGeom>
              <a:solidFill>
                <a:srgbClr val="C9E5CA"/>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grpSp>
            <p:nvGrpSpPr>
              <p:cNvPr id="40" name="Group 39"/>
              <p:cNvGrpSpPr/>
              <p:nvPr/>
            </p:nvGrpSpPr>
            <p:grpSpPr>
              <a:xfrm>
                <a:off x="7539658" y="4287905"/>
                <a:ext cx="3869578" cy="1299553"/>
                <a:chOff x="7539658" y="4287905"/>
                <a:chExt cx="3869578" cy="1299553"/>
              </a:xfrm>
            </p:grpSpPr>
            <p:sp>
              <p:nvSpPr>
                <p:cNvPr id="41" name="Freeform 171"/>
                <p:cNvSpPr>
                  <a:spLocks/>
                </p:cNvSpPr>
                <p:nvPr/>
              </p:nvSpPr>
              <p:spPr bwMode="auto">
                <a:xfrm>
                  <a:off x="7582843" y="4834998"/>
                  <a:ext cx="1115995" cy="752460"/>
                </a:xfrm>
                <a:custGeom>
                  <a:avLst/>
                  <a:gdLst>
                    <a:gd name="T0" fmla="*/ 1504 w 1504"/>
                    <a:gd name="T1" fmla="*/ 704 h 704"/>
                    <a:gd name="T2" fmla="*/ 1504 w 1504"/>
                    <a:gd name="T3" fmla="*/ 0 h 704"/>
                    <a:gd name="T4" fmla="*/ 1318 w 1504"/>
                    <a:gd name="T5" fmla="*/ 295 h 704"/>
                    <a:gd name="T6" fmla="*/ 1076 w 1504"/>
                    <a:gd name="T7" fmla="*/ 492 h 704"/>
                    <a:gd name="T8" fmla="*/ 784 w 1504"/>
                    <a:gd name="T9" fmla="*/ 606 h 704"/>
                    <a:gd name="T10" fmla="*/ 0 w 1504"/>
                    <a:gd name="T11" fmla="*/ 672 h 704"/>
                    <a:gd name="connsiteX0" fmla="*/ 10000 w 11468"/>
                    <a:gd name="connsiteY0" fmla="*/ 16250 h 16250"/>
                    <a:gd name="connsiteX1" fmla="*/ 11468 w 11468"/>
                    <a:gd name="connsiteY1" fmla="*/ 0 h 16250"/>
                    <a:gd name="connsiteX2" fmla="*/ 8763 w 11468"/>
                    <a:gd name="connsiteY2" fmla="*/ 10440 h 16250"/>
                    <a:gd name="connsiteX3" fmla="*/ 7154 w 11468"/>
                    <a:gd name="connsiteY3" fmla="*/ 13239 h 16250"/>
                    <a:gd name="connsiteX4" fmla="*/ 5213 w 11468"/>
                    <a:gd name="connsiteY4" fmla="*/ 14858 h 16250"/>
                    <a:gd name="connsiteX5" fmla="*/ 0 w 11468"/>
                    <a:gd name="connsiteY5" fmla="*/ 15795 h 16250"/>
                    <a:gd name="connsiteX0" fmla="*/ 11468 w 11468"/>
                    <a:gd name="connsiteY0" fmla="*/ 16458 h 16458"/>
                    <a:gd name="connsiteX1" fmla="*/ 11468 w 11468"/>
                    <a:gd name="connsiteY1" fmla="*/ 0 h 16458"/>
                    <a:gd name="connsiteX2" fmla="*/ 8763 w 11468"/>
                    <a:gd name="connsiteY2" fmla="*/ 10440 h 16458"/>
                    <a:gd name="connsiteX3" fmla="*/ 7154 w 11468"/>
                    <a:gd name="connsiteY3" fmla="*/ 13239 h 16458"/>
                    <a:gd name="connsiteX4" fmla="*/ 5213 w 11468"/>
                    <a:gd name="connsiteY4" fmla="*/ 14858 h 16458"/>
                    <a:gd name="connsiteX5" fmla="*/ 0 w 11468"/>
                    <a:gd name="connsiteY5" fmla="*/ 15795 h 16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68" h="16458">
                      <a:moveTo>
                        <a:pt x="11468" y="16458"/>
                      </a:moveTo>
                      <a:lnTo>
                        <a:pt x="11468" y="0"/>
                      </a:lnTo>
                      <a:lnTo>
                        <a:pt x="8763" y="10440"/>
                      </a:lnTo>
                      <a:lnTo>
                        <a:pt x="7154" y="13239"/>
                      </a:lnTo>
                      <a:lnTo>
                        <a:pt x="5213" y="14858"/>
                      </a:lnTo>
                      <a:lnTo>
                        <a:pt x="0" y="15795"/>
                      </a:lnTo>
                    </a:path>
                  </a:pathLst>
                </a:custGeom>
                <a:solidFill>
                  <a:srgbClr val="FF669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42" name="Freeform 172"/>
                <p:cNvSpPr>
                  <a:spLocks/>
                </p:cNvSpPr>
                <p:nvPr/>
              </p:nvSpPr>
              <p:spPr bwMode="auto">
                <a:xfrm>
                  <a:off x="10192299" y="4806436"/>
                  <a:ext cx="1125929" cy="773428"/>
                </a:xfrm>
                <a:custGeom>
                  <a:avLst/>
                  <a:gdLst>
                    <a:gd name="T0" fmla="*/ 0 w 1504"/>
                    <a:gd name="T1" fmla="*/ 720 h 720"/>
                    <a:gd name="T2" fmla="*/ 0 w 1504"/>
                    <a:gd name="T3" fmla="*/ 0 h 720"/>
                    <a:gd name="T4" fmla="*/ 187 w 1504"/>
                    <a:gd name="T5" fmla="*/ 302 h 720"/>
                    <a:gd name="T6" fmla="*/ 429 w 1504"/>
                    <a:gd name="T7" fmla="*/ 503 h 720"/>
                    <a:gd name="T8" fmla="*/ 721 w 1504"/>
                    <a:gd name="T9" fmla="*/ 620 h 720"/>
                    <a:gd name="T10" fmla="*/ 1504 w 1504"/>
                    <a:gd name="T11" fmla="*/ 687 h 720"/>
                    <a:gd name="connsiteX0" fmla="*/ 78 w 10000"/>
                    <a:gd name="connsiteY0" fmla="*/ 9837 h 9837"/>
                    <a:gd name="connsiteX1" fmla="*/ 0 w 10000"/>
                    <a:gd name="connsiteY1" fmla="*/ 0 h 9837"/>
                    <a:gd name="connsiteX2" fmla="*/ 1243 w 10000"/>
                    <a:gd name="connsiteY2" fmla="*/ 4194 h 9837"/>
                    <a:gd name="connsiteX3" fmla="*/ 2852 w 10000"/>
                    <a:gd name="connsiteY3" fmla="*/ 6986 h 9837"/>
                    <a:gd name="connsiteX4" fmla="*/ 4794 w 10000"/>
                    <a:gd name="connsiteY4" fmla="*/ 8611 h 9837"/>
                    <a:gd name="connsiteX5" fmla="*/ 10000 w 10000"/>
                    <a:gd name="connsiteY5" fmla="*/ 9542 h 9837"/>
                    <a:gd name="connsiteX0" fmla="*/ 1353 w 11275"/>
                    <a:gd name="connsiteY0" fmla="*/ 15809 h 15809"/>
                    <a:gd name="connsiteX1" fmla="*/ 0 w 11275"/>
                    <a:gd name="connsiteY1" fmla="*/ 0 h 15809"/>
                    <a:gd name="connsiteX2" fmla="*/ 2518 w 11275"/>
                    <a:gd name="connsiteY2" fmla="*/ 10072 h 15809"/>
                    <a:gd name="connsiteX3" fmla="*/ 4127 w 11275"/>
                    <a:gd name="connsiteY3" fmla="*/ 12911 h 15809"/>
                    <a:gd name="connsiteX4" fmla="*/ 6069 w 11275"/>
                    <a:gd name="connsiteY4" fmla="*/ 14563 h 15809"/>
                    <a:gd name="connsiteX5" fmla="*/ 11275 w 11275"/>
                    <a:gd name="connsiteY5" fmla="*/ 15509 h 15809"/>
                    <a:gd name="connsiteX0" fmla="*/ 0 w 11491"/>
                    <a:gd name="connsiteY0" fmla="*/ 16224 h 16224"/>
                    <a:gd name="connsiteX1" fmla="*/ 216 w 11491"/>
                    <a:gd name="connsiteY1" fmla="*/ 0 h 16224"/>
                    <a:gd name="connsiteX2" fmla="*/ 2734 w 11491"/>
                    <a:gd name="connsiteY2" fmla="*/ 10072 h 16224"/>
                    <a:gd name="connsiteX3" fmla="*/ 4343 w 11491"/>
                    <a:gd name="connsiteY3" fmla="*/ 12911 h 16224"/>
                    <a:gd name="connsiteX4" fmla="*/ 6285 w 11491"/>
                    <a:gd name="connsiteY4" fmla="*/ 14563 h 16224"/>
                    <a:gd name="connsiteX5" fmla="*/ 11491 w 11491"/>
                    <a:gd name="connsiteY5" fmla="*/ 15509 h 16224"/>
                    <a:gd name="connsiteX0" fmla="*/ 0 w 11491"/>
                    <a:gd name="connsiteY0" fmla="*/ 16846 h 16846"/>
                    <a:gd name="connsiteX1" fmla="*/ 118 w 11491"/>
                    <a:gd name="connsiteY1" fmla="*/ 0 h 16846"/>
                    <a:gd name="connsiteX2" fmla="*/ 2734 w 11491"/>
                    <a:gd name="connsiteY2" fmla="*/ 10694 h 16846"/>
                    <a:gd name="connsiteX3" fmla="*/ 4343 w 11491"/>
                    <a:gd name="connsiteY3" fmla="*/ 13533 h 16846"/>
                    <a:gd name="connsiteX4" fmla="*/ 6285 w 11491"/>
                    <a:gd name="connsiteY4" fmla="*/ 15185 h 16846"/>
                    <a:gd name="connsiteX5" fmla="*/ 11491 w 11491"/>
                    <a:gd name="connsiteY5" fmla="*/ 16131 h 16846"/>
                    <a:gd name="connsiteX0" fmla="*/ 0 w 11589"/>
                    <a:gd name="connsiteY0" fmla="*/ 16431 h 16431"/>
                    <a:gd name="connsiteX1" fmla="*/ 216 w 11589"/>
                    <a:gd name="connsiteY1" fmla="*/ 0 h 16431"/>
                    <a:gd name="connsiteX2" fmla="*/ 2832 w 11589"/>
                    <a:gd name="connsiteY2" fmla="*/ 10694 h 16431"/>
                    <a:gd name="connsiteX3" fmla="*/ 4441 w 11589"/>
                    <a:gd name="connsiteY3" fmla="*/ 13533 h 16431"/>
                    <a:gd name="connsiteX4" fmla="*/ 6383 w 11589"/>
                    <a:gd name="connsiteY4" fmla="*/ 15185 h 16431"/>
                    <a:gd name="connsiteX5" fmla="*/ 11589 w 11589"/>
                    <a:gd name="connsiteY5" fmla="*/ 16131 h 16431"/>
                    <a:gd name="connsiteX0" fmla="*/ 78 w 11667"/>
                    <a:gd name="connsiteY0" fmla="*/ 17053 h 17053"/>
                    <a:gd name="connsiteX1" fmla="*/ 0 w 11667"/>
                    <a:gd name="connsiteY1" fmla="*/ 0 h 17053"/>
                    <a:gd name="connsiteX2" fmla="*/ 2910 w 11667"/>
                    <a:gd name="connsiteY2" fmla="*/ 11316 h 17053"/>
                    <a:gd name="connsiteX3" fmla="*/ 4519 w 11667"/>
                    <a:gd name="connsiteY3" fmla="*/ 14155 h 17053"/>
                    <a:gd name="connsiteX4" fmla="*/ 6461 w 11667"/>
                    <a:gd name="connsiteY4" fmla="*/ 15807 h 17053"/>
                    <a:gd name="connsiteX5" fmla="*/ 11667 w 11667"/>
                    <a:gd name="connsiteY5" fmla="*/ 16753 h 17053"/>
                    <a:gd name="connsiteX0" fmla="*/ 0 w 11589"/>
                    <a:gd name="connsiteY0" fmla="*/ 16846 h 16846"/>
                    <a:gd name="connsiteX1" fmla="*/ 118 w 11589"/>
                    <a:gd name="connsiteY1" fmla="*/ 0 h 16846"/>
                    <a:gd name="connsiteX2" fmla="*/ 2832 w 11589"/>
                    <a:gd name="connsiteY2" fmla="*/ 11109 h 16846"/>
                    <a:gd name="connsiteX3" fmla="*/ 4441 w 11589"/>
                    <a:gd name="connsiteY3" fmla="*/ 13948 h 16846"/>
                    <a:gd name="connsiteX4" fmla="*/ 6383 w 11589"/>
                    <a:gd name="connsiteY4" fmla="*/ 15600 h 16846"/>
                    <a:gd name="connsiteX5" fmla="*/ 11589 w 11589"/>
                    <a:gd name="connsiteY5" fmla="*/ 16546 h 16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89" h="16846">
                      <a:moveTo>
                        <a:pt x="0" y="16846"/>
                      </a:moveTo>
                      <a:cubicBezTo>
                        <a:pt x="0" y="13458"/>
                        <a:pt x="118" y="3388"/>
                        <a:pt x="118" y="0"/>
                      </a:cubicBezTo>
                      <a:lnTo>
                        <a:pt x="2832" y="11109"/>
                      </a:lnTo>
                      <a:lnTo>
                        <a:pt x="4441" y="13948"/>
                      </a:lnTo>
                      <a:lnTo>
                        <a:pt x="6383" y="15600"/>
                      </a:lnTo>
                      <a:lnTo>
                        <a:pt x="11589" y="16546"/>
                      </a:lnTo>
                    </a:path>
                  </a:pathLst>
                </a:custGeom>
                <a:solidFill>
                  <a:srgbClr val="FF669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43" name="Freeform 178"/>
                <p:cNvSpPr>
                  <a:spLocks noEditPoints="1"/>
                </p:cNvSpPr>
                <p:nvPr/>
              </p:nvSpPr>
              <p:spPr bwMode="auto">
                <a:xfrm>
                  <a:off x="10413355" y="5125510"/>
                  <a:ext cx="273050" cy="384175"/>
                </a:xfrm>
                <a:custGeom>
                  <a:avLst/>
                  <a:gdLst>
                    <a:gd name="T0" fmla="*/ 101 w 421"/>
                    <a:gd name="T1" fmla="*/ 513 h 592"/>
                    <a:gd name="T2" fmla="*/ 421 w 421"/>
                    <a:gd name="T3" fmla="*/ 17 h 592"/>
                    <a:gd name="T4" fmla="*/ 394 w 421"/>
                    <a:gd name="T5" fmla="*/ 0 h 592"/>
                    <a:gd name="T6" fmla="*/ 74 w 421"/>
                    <a:gd name="T7" fmla="*/ 496 h 592"/>
                    <a:gd name="T8" fmla="*/ 101 w 421"/>
                    <a:gd name="T9" fmla="*/ 513 h 592"/>
                    <a:gd name="T10" fmla="*/ 23 w 421"/>
                    <a:gd name="T11" fmla="*/ 463 h 592"/>
                    <a:gd name="T12" fmla="*/ 46 w 421"/>
                    <a:gd name="T13" fmla="*/ 569 h 592"/>
                    <a:gd name="T14" fmla="*/ 152 w 421"/>
                    <a:gd name="T15" fmla="*/ 546 h 592"/>
                    <a:gd name="T16" fmla="*/ 129 w 421"/>
                    <a:gd name="T17" fmla="*/ 440 h 592"/>
                    <a:gd name="T18" fmla="*/ 23 w 421"/>
                    <a:gd name="T19" fmla="*/ 463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592">
                      <a:moveTo>
                        <a:pt x="101" y="513"/>
                      </a:moveTo>
                      <a:lnTo>
                        <a:pt x="421" y="17"/>
                      </a:lnTo>
                      <a:lnTo>
                        <a:pt x="394" y="0"/>
                      </a:lnTo>
                      <a:lnTo>
                        <a:pt x="74" y="496"/>
                      </a:lnTo>
                      <a:lnTo>
                        <a:pt x="101" y="513"/>
                      </a:lnTo>
                      <a:close/>
                      <a:moveTo>
                        <a:pt x="23" y="463"/>
                      </a:moveTo>
                      <a:cubicBezTo>
                        <a:pt x="0" y="498"/>
                        <a:pt x="10" y="546"/>
                        <a:pt x="46" y="569"/>
                      </a:cubicBezTo>
                      <a:cubicBezTo>
                        <a:pt x="81" y="592"/>
                        <a:pt x="129" y="582"/>
                        <a:pt x="152" y="546"/>
                      </a:cubicBezTo>
                      <a:cubicBezTo>
                        <a:pt x="175" y="510"/>
                        <a:pt x="165" y="463"/>
                        <a:pt x="129" y="440"/>
                      </a:cubicBezTo>
                      <a:cubicBezTo>
                        <a:pt x="93" y="417"/>
                        <a:pt x="46" y="427"/>
                        <a:pt x="23" y="463"/>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44" name="Freeform 186"/>
                <p:cNvSpPr>
                  <a:spLocks noEditPoints="1"/>
                </p:cNvSpPr>
                <p:nvPr/>
              </p:nvSpPr>
              <p:spPr bwMode="auto">
                <a:xfrm>
                  <a:off x="8257530" y="5114398"/>
                  <a:ext cx="271463" cy="384175"/>
                </a:xfrm>
                <a:custGeom>
                  <a:avLst/>
                  <a:gdLst>
                    <a:gd name="T0" fmla="*/ 320 w 421"/>
                    <a:gd name="T1" fmla="*/ 513 h 592"/>
                    <a:gd name="T2" fmla="*/ 0 w 421"/>
                    <a:gd name="T3" fmla="*/ 17 h 592"/>
                    <a:gd name="T4" fmla="*/ 27 w 421"/>
                    <a:gd name="T5" fmla="*/ 0 h 592"/>
                    <a:gd name="T6" fmla="*/ 347 w 421"/>
                    <a:gd name="T7" fmla="*/ 496 h 592"/>
                    <a:gd name="T8" fmla="*/ 320 w 421"/>
                    <a:gd name="T9" fmla="*/ 513 h 592"/>
                    <a:gd name="T10" fmla="*/ 398 w 421"/>
                    <a:gd name="T11" fmla="*/ 463 h 592"/>
                    <a:gd name="T12" fmla="*/ 375 w 421"/>
                    <a:gd name="T13" fmla="*/ 569 h 592"/>
                    <a:gd name="T14" fmla="*/ 269 w 421"/>
                    <a:gd name="T15" fmla="*/ 546 h 592"/>
                    <a:gd name="T16" fmla="*/ 292 w 421"/>
                    <a:gd name="T17" fmla="*/ 440 h 592"/>
                    <a:gd name="T18" fmla="*/ 398 w 421"/>
                    <a:gd name="T19" fmla="*/ 463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592">
                      <a:moveTo>
                        <a:pt x="320" y="513"/>
                      </a:moveTo>
                      <a:lnTo>
                        <a:pt x="0" y="17"/>
                      </a:lnTo>
                      <a:lnTo>
                        <a:pt x="27" y="0"/>
                      </a:lnTo>
                      <a:lnTo>
                        <a:pt x="347" y="496"/>
                      </a:lnTo>
                      <a:lnTo>
                        <a:pt x="320" y="513"/>
                      </a:lnTo>
                      <a:close/>
                      <a:moveTo>
                        <a:pt x="398" y="463"/>
                      </a:moveTo>
                      <a:cubicBezTo>
                        <a:pt x="421" y="498"/>
                        <a:pt x="411" y="546"/>
                        <a:pt x="375" y="569"/>
                      </a:cubicBezTo>
                      <a:cubicBezTo>
                        <a:pt x="339" y="592"/>
                        <a:pt x="292" y="582"/>
                        <a:pt x="269" y="546"/>
                      </a:cubicBezTo>
                      <a:cubicBezTo>
                        <a:pt x="246" y="510"/>
                        <a:pt x="256" y="463"/>
                        <a:pt x="292" y="440"/>
                      </a:cubicBezTo>
                      <a:cubicBezTo>
                        <a:pt x="327" y="417"/>
                        <a:pt x="375" y="427"/>
                        <a:pt x="398" y="463"/>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45" name="Rectangle 176"/>
                <p:cNvSpPr>
                  <a:spLocks noChangeArrowheads="1"/>
                </p:cNvSpPr>
                <p:nvPr/>
              </p:nvSpPr>
              <p:spPr bwMode="auto">
                <a:xfrm>
                  <a:off x="9039302" y="4287905"/>
                  <a:ext cx="783868" cy="680186"/>
                </a:xfrm>
                <a:prstGeom prst="rect">
                  <a:avLst/>
                </a:prstGeom>
                <a:noFill/>
                <a:ln>
                  <a:noFill/>
                </a:ln>
                <a:extLst/>
              </p:spPr>
              <p:txBody>
                <a:bodyPr vert="horz" wrap="none" lIns="0" tIns="0" rIns="0" bIns="0" numCol="1" anchor="t" anchorCtr="0" compatLnSpc="1">
                  <a:prstTxWarp prst="textNoShape">
                    <a:avLst/>
                  </a:prstTxWarp>
                  <a:spAutoFit/>
                </a:bodyPr>
                <a:lstStyle/>
                <a:p>
                  <a:pPr algn="ctr" eaLnBrk="0" hangingPunct="0">
                    <a:lnSpc>
                      <a:spcPct val="85000"/>
                    </a:lnSpc>
                  </a:pPr>
                  <a:r>
                    <a:rPr lang="en-US" altLang="en-US" u="none" dirty="0" smtClean="0">
                      <a:solidFill>
                        <a:srgbClr val="000000"/>
                      </a:solidFill>
                      <a:latin typeface="Arial Narrow" panose="020B0606020202030204" pitchFamily="34" charset="0"/>
                    </a:rPr>
                    <a:t>area =</a:t>
                  </a:r>
                  <a:br>
                    <a:rPr lang="en-US" altLang="en-US" u="none" dirty="0" smtClean="0">
                      <a:solidFill>
                        <a:srgbClr val="000000"/>
                      </a:solidFill>
                      <a:latin typeface="Arial Narrow" panose="020B0606020202030204" pitchFamily="34" charset="0"/>
                    </a:rPr>
                  </a:br>
                  <a:r>
                    <a:rPr lang="en-US" altLang="en-US" u="none" dirty="0" smtClean="0">
                      <a:solidFill>
                        <a:srgbClr val="000000"/>
                      </a:solidFill>
                      <a:latin typeface="Arial Narrow" panose="020B0606020202030204" pitchFamily="34" charset="0"/>
                    </a:rPr>
                    <a:t>90%</a:t>
                  </a:r>
                  <a:endParaRPr lang="en-US" altLang="en-US" u="none" dirty="0">
                    <a:solidFill>
                      <a:srgbClr val="000000"/>
                    </a:solidFill>
                    <a:latin typeface="Arial Narrow" panose="020B0606020202030204" pitchFamily="34" charset="0"/>
                  </a:endParaRPr>
                </a:p>
              </p:txBody>
            </p:sp>
            <p:sp>
              <p:nvSpPr>
                <p:cNvPr id="46" name="Rectangle 176"/>
                <p:cNvSpPr>
                  <a:spLocks noChangeArrowheads="1"/>
                </p:cNvSpPr>
                <p:nvPr/>
              </p:nvSpPr>
              <p:spPr bwMode="auto">
                <a:xfrm>
                  <a:off x="7539658" y="4511693"/>
                  <a:ext cx="783868" cy="680186"/>
                </a:xfrm>
                <a:prstGeom prst="rect">
                  <a:avLst/>
                </a:prstGeom>
                <a:noFill/>
                <a:ln>
                  <a:noFill/>
                </a:ln>
                <a:extLst/>
              </p:spPr>
              <p:txBody>
                <a:bodyPr vert="horz" wrap="none" lIns="0" tIns="0" rIns="0" bIns="0" numCol="1" anchor="t" anchorCtr="0" compatLnSpc="1">
                  <a:prstTxWarp prst="textNoShape">
                    <a:avLst/>
                  </a:prstTxWarp>
                  <a:spAutoFit/>
                </a:bodyPr>
                <a:lstStyle/>
                <a:p>
                  <a:pPr algn="ctr" eaLnBrk="0" hangingPunct="0">
                    <a:lnSpc>
                      <a:spcPct val="85000"/>
                    </a:lnSpc>
                  </a:pPr>
                  <a:r>
                    <a:rPr lang="en-US" altLang="en-US" u="none" dirty="0" smtClean="0">
                      <a:solidFill>
                        <a:srgbClr val="000000"/>
                      </a:solidFill>
                      <a:latin typeface="Arial Narrow" panose="020B0606020202030204" pitchFamily="34" charset="0"/>
                    </a:rPr>
                    <a:t>area =</a:t>
                  </a:r>
                  <a:br>
                    <a:rPr lang="en-US" altLang="en-US" u="none" dirty="0" smtClean="0">
                      <a:solidFill>
                        <a:srgbClr val="000000"/>
                      </a:solidFill>
                      <a:latin typeface="Arial Narrow" panose="020B0606020202030204" pitchFamily="34" charset="0"/>
                    </a:rPr>
                  </a:br>
                  <a:r>
                    <a:rPr lang="en-US" altLang="en-US" u="none" dirty="0" smtClean="0">
                      <a:solidFill>
                        <a:srgbClr val="000000"/>
                      </a:solidFill>
                      <a:latin typeface="Arial Narrow" panose="020B0606020202030204" pitchFamily="34" charset="0"/>
                    </a:rPr>
                    <a:t>5</a:t>
                  </a:r>
                  <a:r>
                    <a:rPr lang="en-US" altLang="en-US" u="none" dirty="0">
                      <a:solidFill>
                        <a:srgbClr val="000000"/>
                      </a:solidFill>
                      <a:latin typeface="Arial Narrow" panose="020B0606020202030204" pitchFamily="34" charset="0"/>
                    </a:rPr>
                    <a:t>%</a:t>
                  </a:r>
                </a:p>
              </p:txBody>
            </p:sp>
            <p:sp>
              <p:nvSpPr>
                <p:cNvPr id="47" name="Rectangle 176"/>
                <p:cNvSpPr>
                  <a:spLocks noChangeArrowheads="1"/>
                </p:cNvSpPr>
                <p:nvPr/>
              </p:nvSpPr>
              <p:spPr bwMode="auto">
                <a:xfrm>
                  <a:off x="10625368" y="4509012"/>
                  <a:ext cx="783868" cy="680186"/>
                </a:xfrm>
                <a:prstGeom prst="rect">
                  <a:avLst/>
                </a:prstGeom>
                <a:noFill/>
                <a:ln>
                  <a:noFill/>
                </a:ln>
                <a:extLst/>
              </p:spPr>
              <p:txBody>
                <a:bodyPr vert="horz" wrap="none" lIns="0" tIns="0" rIns="0" bIns="0" numCol="1" anchor="t" anchorCtr="0" compatLnSpc="1">
                  <a:prstTxWarp prst="textNoShape">
                    <a:avLst/>
                  </a:prstTxWarp>
                  <a:spAutoFit/>
                </a:bodyPr>
                <a:lstStyle/>
                <a:p>
                  <a:pPr algn="ctr" eaLnBrk="0" hangingPunct="0">
                    <a:lnSpc>
                      <a:spcPct val="85000"/>
                    </a:lnSpc>
                  </a:pPr>
                  <a:r>
                    <a:rPr lang="en-US" altLang="en-US" u="none" dirty="0" smtClean="0">
                      <a:solidFill>
                        <a:srgbClr val="000000"/>
                      </a:solidFill>
                      <a:latin typeface="Arial Narrow" panose="020B0606020202030204" pitchFamily="34" charset="0"/>
                    </a:rPr>
                    <a:t>area =</a:t>
                  </a:r>
                  <a:br>
                    <a:rPr lang="en-US" altLang="en-US" u="none" dirty="0" smtClean="0">
                      <a:solidFill>
                        <a:srgbClr val="000000"/>
                      </a:solidFill>
                      <a:latin typeface="Arial Narrow" panose="020B0606020202030204" pitchFamily="34" charset="0"/>
                    </a:rPr>
                  </a:br>
                  <a:r>
                    <a:rPr lang="en-US" altLang="en-US" u="none" dirty="0" smtClean="0">
                      <a:solidFill>
                        <a:srgbClr val="000000"/>
                      </a:solidFill>
                      <a:latin typeface="Arial Narrow" panose="020B0606020202030204" pitchFamily="34" charset="0"/>
                    </a:rPr>
                    <a:t>5</a:t>
                  </a:r>
                  <a:r>
                    <a:rPr lang="en-US" altLang="en-US" u="none" dirty="0">
                      <a:solidFill>
                        <a:srgbClr val="000000"/>
                      </a:solidFill>
                      <a:latin typeface="Arial Narrow" panose="020B0606020202030204" pitchFamily="34" charset="0"/>
                    </a:rPr>
                    <a:t>%</a:t>
                  </a:r>
                </a:p>
              </p:txBody>
            </p:sp>
          </p:grpSp>
        </p:grpSp>
        <p:sp>
          <p:nvSpPr>
            <p:cNvPr id="22" name="Line 183"/>
            <p:cNvSpPr>
              <a:spLocks noChangeShapeType="1"/>
            </p:cNvSpPr>
            <p:nvPr/>
          </p:nvSpPr>
          <p:spPr bwMode="auto">
            <a:xfrm>
              <a:off x="8692232" y="3982510"/>
              <a:ext cx="0" cy="852488"/>
            </a:xfrm>
            <a:prstGeom prst="line">
              <a:avLst/>
            </a:prstGeom>
            <a:noFill/>
            <a:ln w="6350" cap="flat">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23" name="Line 183"/>
            <p:cNvSpPr>
              <a:spLocks noChangeShapeType="1"/>
            </p:cNvSpPr>
            <p:nvPr/>
          </p:nvSpPr>
          <p:spPr bwMode="auto">
            <a:xfrm>
              <a:off x="10204400" y="3976160"/>
              <a:ext cx="0" cy="849330"/>
            </a:xfrm>
            <a:prstGeom prst="line">
              <a:avLst/>
            </a:prstGeom>
            <a:noFill/>
            <a:ln w="6350" cap="flat">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grpSp>
      <p:grpSp>
        <p:nvGrpSpPr>
          <p:cNvPr id="32" name="Group 31"/>
          <p:cNvGrpSpPr/>
          <p:nvPr/>
        </p:nvGrpSpPr>
        <p:grpSpPr>
          <a:xfrm>
            <a:off x="8698325" y="3803123"/>
            <a:ext cx="2569106" cy="400110"/>
            <a:chOff x="1721486" y="2740026"/>
            <a:chExt cx="2569106" cy="400110"/>
          </a:xfrm>
        </p:grpSpPr>
        <p:sp>
          <p:nvSpPr>
            <p:cNvPr id="33" name="Line 175"/>
            <p:cNvSpPr>
              <a:spLocks noChangeShapeType="1"/>
            </p:cNvSpPr>
            <p:nvPr/>
          </p:nvSpPr>
          <p:spPr bwMode="auto">
            <a:xfrm>
              <a:off x="1721486" y="2919413"/>
              <a:ext cx="1515600" cy="0"/>
            </a:xfrm>
            <a:prstGeom prst="line">
              <a:avLst/>
            </a:prstGeom>
            <a:noFill/>
            <a:ln w="5238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34" name="Rectangle 233"/>
            <p:cNvSpPr>
              <a:spLocks noChangeArrowheads="1"/>
            </p:cNvSpPr>
            <p:nvPr/>
          </p:nvSpPr>
          <p:spPr bwMode="auto">
            <a:xfrm>
              <a:off x="3469854" y="2740026"/>
              <a:ext cx="8207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90%CI</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cxnSp>
        <p:nvCxnSpPr>
          <p:cNvPr id="6" name="Straight Arrow Connector 5"/>
          <p:cNvCxnSpPr/>
          <p:nvPr/>
        </p:nvCxnSpPr>
        <p:spPr bwMode="auto">
          <a:xfrm>
            <a:off x="3098800" y="3924300"/>
            <a:ext cx="3602038" cy="3848100"/>
          </a:xfrm>
          <a:prstGeom prst="straightConnector1">
            <a:avLst/>
          </a:prstGeom>
          <a:solidFill>
            <a:schemeClr val="accent1"/>
          </a:solidFill>
          <a:ln w="12700" cap="flat" cmpd="sng" algn="ctr">
            <a:solidFill>
              <a:srgbClr val="FF0000"/>
            </a:solidFill>
            <a:prstDash val="solid"/>
            <a:round/>
            <a:headEnd type="triangle" w="lg" len="lg"/>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 name="Group 4"/>
          <p:cNvGrpSpPr/>
          <p:nvPr/>
        </p:nvGrpSpPr>
        <p:grpSpPr>
          <a:xfrm>
            <a:off x="7175872" y="2608674"/>
            <a:ext cx="4695122" cy="3658669"/>
            <a:chOff x="7175872" y="2608674"/>
            <a:chExt cx="4695122" cy="3658669"/>
          </a:xfrm>
        </p:grpSpPr>
        <p:grpSp>
          <p:nvGrpSpPr>
            <p:cNvPr id="2" name="Group 1"/>
            <p:cNvGrpSpPr/>
            <p:nvPr/>
          </p:nvGrpSpPr>
          <p:grpSpPr>
            <a:xfrm>
              <a:off x="7175872" y="2608674"/>
              <a:ext cx="4483671" cy="3658669"/>
              <a:chOff x="7175872" y="2608674"/>
              <a:chExt cx="4483671" cy="3658669"/>
            </a:xfrm>
          </p:grpSpPr>
          <p:sp>
            <p:nvSpPr>
              <p:cNvPr id="10" name="Line 174"/>
              <p:cNvSpPr>
                <a:spLocks noChangeShapeType="1"/>
              </p:cNvSpPr>
              <p:nvPr/>
            </p:nvSpPr>
            <p:spPr bwMode="auto">
              <a:xfrm>
                <a:off x="7179618" y="5580087"/>
                <a:ext cx="4479925" cy="0"/>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7" name="Line 183"/>
              <p:cNvSpPr>
                <a:spLocks noChangeShapeType="1"/>
              </p:cNvSpPr>
              <p:nvPr/>
            </p:nvSpPr>
            <p:spPr bwMode="auto">
              <a:xfrm>
                <a:off x="7175872" y="2864767"/>
                <a:ext cx="0" cy="2722705"/>
              </a:xfrm>
              <a:prstGeom prst="line">
                <a:avLst/>
              </a:prstGeom>
              <a:noFill/>
              <a:ln w="206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30" name="Rectangle 238"/>
              <p:cNvSpPr>
                <a:spLocks noChangeArrowheads="1"/>
              </p:cNvSpPr>
              <p:nvPr/>
            </p:nvSpPr>
            <p:spPr bwMode="auto">
              <a:xfrm>
                <a:off x="7292104" y="2608674"/>
                <a:ext cx="285655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u="none" dirty="0" smtClean="0">
                    <a:solidFill>
                      <a:srgbClr val="000000"/>
                    </a:solidFill>
                    <a:latin typeface="Arial Narrow" panose="020B0606020202030204" pitchFamily="34" charset="0"/>
                  </a:rPr>
                  <a:t>P</a:t>
                </a:r>
                <a:r>
                  <a:rPr kumimoji="0" lang="en-US" altLang="en-US" sz="2600" b="0" i="0" u="none" strike="noStrike" cap="none" normalizeH="0" baseline="0" dirty="0" smtClean="0">
                    <a:ln>
                      <a:noFill/>
                    </a:ln>
                    <a:solidFill>
                      <a:srgbClr val="000000"/>
                    </a:solidFill>
                    <a:effectLst/>
                    <a:latin typeface="Arial Narrow" panose="020B0606020202030204" pitchFamily="34" charset="0"/>
                  </a:rPr>
                  <a:t>robability of true value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8" name="Rectangle 179"/>
              <p:cNvSpPr>
                <a:spLocks noChangeArrowheads="1"/>
              </p:cNvSpPr>
              <p:nvPr/>
            </p:nvSpPr>
            <p:spPr bwMode="auto">
              <a:xfrm>
                <a:off x="8620850" y="5867233"/>
                <a:ext cx="168635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Arial Narrow" panose="020B0606020202030204" pitchFamily="34" charset="0"/>
                  </a:rPr>
                  <a:t>sample value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39" name="Straight Arrow Connector 38"/>
              <p:cNvCxnSpPr/>
              <p:nvPr/>
            </p:nvCxnSpPr>
            <p:spPr bwMode="auto">
              <a:xfrm flipV="1">
                <a:off x="9438076" y="5634831"/>
                <a:ext cx="0" cy="27791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6" name="Rectangle 238"/>
            <p:cNvSpPr>
              <a:spLocks noChangeArrowheads="1"/>
            </p:cNvSpPr>
            <p:nvPr/>
          </p:nvSpPr>
          <p:spPr bwMode="auto">
            <a:xfrm>
              <a:off x="10588912" y="5712686"/>
              <a:ext cx="12820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1" u="none" strike="noStrike" cap="none" normalizeH="0" baseline="0" dirty="0" smtClean="0">
                  <a:ln>
                    <a:noFill/>
                  </a:ln>
                  <a:solidFill>
                    <a:srgbClr val="000000"/>
                  </a:solidFill>
                  <a:effectLst/>
                  <a:latin typeface="Arial Narrow" panose="020B0606020202030204" pitchFamily="34" charset="0"/>
                </a:rPr>
                <a:t>True</a:t>
              </a:r>
              <a:r>
                <a:rPr kumimoji="0" lang="en-US" altLang="en-US" sz="2600" b="0" i="0" u="none" strike="noStrike" cap="none" normalizeH="0" baseline="0" dirty="0" smtClean="0">
                  <a:ln>
                    <a:noFill/>
                  </a:ln>
                  <a:solidFill>
                    <a:srgbClr val="000000"/>
                  </a:solidFill>
                  <a:effectLst/>
                  <a:latin typeface="Arial Narrow" panose="020B0606020202030204" pitchFamily="34" charset="0"/>
                </a:rPr>
                <a:t> value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14" name="Group 13"/>
          <p:cNvGrpSpPr/>
          <p:nvPr/>
        </p:nvGrpSpPr>
        <p:grpSpPr>
          <a:xfrm>
            <a:off x="7399546" y="8158761"/>
            <a:ext cx="3668950" cy="1069631"/>
            <a:chOff x="7399546" y="8158761"/>
            <a:chExt cx="3668950" cy="1069631"/>
          </a:xfrm>
        </p:grpSpPr>
        <p:sp>
          <p:nvSpPr>
            <p:cNvPr id="28" name="Rectangle 233"/>
            <p:cNvSpPr>
              <a:spLocks noChangeArrowheads="1"/>
            </p:cNvSpPr>
            <p:nvPr/>
          </p:nvSpPr>
          <p:spPr bwMode="auto">
            <a:xfrm>
              <a:off x="8323526" y="8208113"/>
              <a:ext cx="2744970" cy="1020279"/>
            </a:xfrm>
            <a:prstGeom prst="rect">
              <a:avLst/>
            </a:prstGeom>
            <a:noFill/>
            <a:ln>
              <a:noFill/>
            </a:ln>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nSpc>
                  <a:spcPct val="85000"/>
                </a:lnSpc>
              </a:pPr>
              <a:r>
                <a:rPr kumimoji="0" lang="en-US" altLang="en-US" sz="2600" b="0" i="0" u="none" strike="noStrike" cap="none" normalizeH="0" baseline="0" dirty="0" smtClean="0">
                  <a:ln>
                    <a:noFill/>
                  </a:ln>
                  <a:solidFill>
                    <a:srgbClr val="000000"/>
                  </a:solidFill>
                  <a:effectLst/>
                  <a:latin typeface="Arial Narrow" panose="020B0606020202030204" pitchFamily="34" charset="0"/>
                </a:rPr>
                <a:t>These SEs would</a:t>
              </a:r>
              <a:r>
                <a:rPr kumimoji="0" lang="en-US" altLang="en-US" sz="2600" b="0" i="0" u="none" strike="noStrike" cap="none" normalizeH="0" dirty="0" smtClean="0">
                  <a:ln>
                    <a:noFill/>
                  </a:ln>
                  <a:solidFill>
                    <a:srgbClr val="000000"/>
                  </a:solidFill>
                  <a:effectLst/>
                  <a:latin typeface="Arial Narrow" panose="020B0606020202030204" pitchFamily="34" charset="0"/>
                </a:rPr>
                <a:t/>
              </a:r>
              <a:br>
                <a:rPr kumimoji="0" lang="en-US" altLang="en-US" sz="2600" b="0" i="0" u="none" strike="noStrike" cap="none" normalizeH="0" dirty="0" smtClean="0">
                  <a:ln>
                    <a:noFill/>
                  </a:ln>
                  <a:solidFill>
                    <a:srgbClr val="000000"/>
                  </a:solidFill>
                  <a:effectLst/>
                  <a:latin typeface="Arial Narrow" panose="020B0606020202030204" pitchFamily="34" charset="0"/>
                </a:rPr>
              </a:br>
              <a:r>
                <a:rPr kumimoji="0" lang="en-US" altLang="en-US" sz="2600" b="0" i="0" u="none" strike="noStrike" cap="none" normalizeH="0" dirty="0" smtClean="0">
                  <a:ln>
                    <a:noFill/>
                  </a:ln>
                  <a:solidFill>
                    <a:srgbClr val="000000"/>
                  </a:solidFill>
                  <a:effectLst/>
                  <a:latin typeface="Arial Narrow" panose="020B0606020202030204" pitchFamily="34" charset="0"/>
                </a:rPr>
                <a:t>also get bigger with </a:t>
              </a:r>
              <a:br>
                <a:rPr kumimoji="0" lang="en-US" altLang="en-US" sz="2600" b="0" i="0" u="none" strike="noStrike" cap="none" normalizeH="0" dirty="0" smtClean="0">
                  <a:ln>
                    <a:noFill/>
                  </a:ln>
                  <a:solidFill>
                    <a:srgbClr val="000000"/>
                  </a:solidFill>
                  <a:effectLst/>
                  <a:latin typeface="Arial Narrow" panose="020B0606020202030204" pitchFamily="34" charset="0"/>
                </a:rPr>
              </a:br>
              <a:r>
                <a:rPr kumimoji="0" lang="en-US" altLang="en-US" sz="2600" b="0" i="0" u="none" strike="noStrike" cap="none" normalizeH="0" dirty="0" smtClean="0">
                  <a:ln>
                    <a:noFill/>
                  </a:ln>
                  <a:solidFill>
                    <a:srgbClr val="000000"/>
                  </a:solidFill>
                  <a:effectLst/>
                  <a:latin typeface="Arial Narrow" panose="020B0606020202030204" pitchFamily="34" charset="0"/>
                </a:rPr>
                <a:t>smaller sample sizes.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29" name="Straight Arrow Connector 28"/>
            <p:cNvCxnSpPr/>
            <p:nvPr/>
          </p:nvCxnSpPr>
          <p:spPr bwMode="auto">
            <a:xfrm flipH="1" flipV="1">
              <a:off x="7582843" y="8158761"/>
              <a:ext cx="672128" cy="53458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Arrow Connector 34"/>
            <p:cNvCxnSpPr/>
            <p:nvPr/>
          </p:nvCxnSpPr>
          <p:spPr bwMode="auto">
            <a:xfrm flipH="1">
              <a:off x="7539658" y="8693347"/>
              <a:ext cx="715313" cy="50812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Arrow Connector 35"/>
            <p:cNvCxnSpPr/>
            <p:nvPr/>
          </p:nvCxnSpPr>
          <p:spPr bwMode="auto">
            <a:xfrm flipH="1" flipV="1">
              <a:off x="7413209" y="8426054"/>
              <a:ext cx="841762" cy="26729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Arrow Connector 36"/>
            <p:cNvCxnSpPr/>
            <p:nvPr/>
          </p:nvCxnSpPr>
          <p:spPr bwMode="auto">
            <a:xfrm flipH="1">
              <a:off x="7399546" y="8693347"/>
              <a:ext cx="855425" cy="12578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233294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wipe(left)">
                                      <p:cBhvr>
                                        <p:cTn id="28" dur="500"/>
                                        <p:tgtEl>
                                          <p:spTgt spid="3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left)">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499"/>
                                          </p:stCondLst>
                                        </p:cTn>
                                        <p:tgtEl>
                                          <p:spTgt spid="3">
                                            <p:txEl>
                                              <p:pRg st="10" end="10"/>
                                            </p:txEl>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22" presetClass="entr" presetSubtype="2" fill="hold" nodeType="clickEffect">
                                  <p:stCondLst>
                                    <p:cond delay="0"/>
                                  </p:stCondLst>
                                  <p:childTnLst>
                                    <p:set>
                                      <p:cBhvr>
                                        <p:cTn id="65" dur="1" fill="hold">
                                          <p:stCondLst>
                                            <p:cond delay="0"/>
                                          </p:stCondLst>
                                        </p:cTn>
                                        <p:tgtEl>
                                          <p:spTgt spid="6"/>
                                        </p:tgtEl>
                                        <p:attrNameLst>
                                          <p:attrName>style.visibility</p:attrName>
                                        </p:attrNameLst>
                                      </p:cBhvr>
                                      <p:to>
                                        <p:strVal val="visible"/>
                                      </p:to>
                                    </p:set>
                                    <p:animEffect transition="in" filter="wipe(right)">
                                      <p:cBhvr>
                                        <p:cTn id="66" dur="500"/>
                                        <p:tgtEl>
                                          <p:spTgt spid="6"/>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499"/>
                                          </p:stCondLst>
                                        </p:cTn>
                                        <p:tgtEl>
                                          <p:spTgt spid="3">
                                            <p:txEl>
                                              <p:pRg st="11" end="1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499"/>
                                          </p:stCondLst>
                                        </p:cTn>
                                        <p:tgtEl>
                                          <p:spTgt spid="3">
                                            <p:txEl>
                                              <p:pRg st="12" end="12"/>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499"/>
                                          </p:stCondLst>
                                        </p:cTn>
                                        <p:tgtEl>
                                          <p:spTgt spid="3">
                                            <p:txEl>
                                              <p:pRg st="13" end="13"/>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22" presetClass="entr" presetSubtype="2" fill="hold" nodeType="clickEffect">
                                  <p:stCondLst>
                                    <p:cond delay="0"/>
                                  </p:stCondLst>
                                  <p:childTnLst>
                                    <p:set>
                                      <p:cBhvr>
                                        <p:cTn id="82" dur="1" fill="hold">
                                          <p:stCondLst>
                                            <p:cond delay="0"/>
                                          </p:stCondLst>
                                        </p:cTn>
                                        <p:tgtEl>
                                          <p:spTgt spid="14"/>
                                        </p:tgtEl>
                                        <p:attrNameLst>
                                          <p:attrName>style.visibility</p:attrName>
                                        </p:attrNameLst>
                                      </p:cBhvr>
                                      <p:to>
                                        <p:strVal val="visible"/>
                                      </p:to>
                                    </p:set>
                                    <p:animEffect transition="in" filter="wipe(right)">
                                      <p:cBhvr>
                                        <p:cTn id="8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570" y="60148"/>
            <a:ext cx="12951415" cy="9751509"/>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a:lnSpc>
                <a:spcPct val="107000"/>
              </a:lnSpc>
            </a:pPr>
            <a:r>
              <a:rPr lang="en-AU" dirty="0" smtClean="0"/>
              <a:t>The confidence interval, interpreted as </a:t>
            </a:r>
            <a:r>
              <a:rPr lang="en-AU" i="1" dirty="0" smtClean="0"/>
              <a:t>what the true effect could be</a:t>
            </a:r>
            <a:r>
              <a:rPr lang="en-AU" dirty="0" smtClean="0"/>
              <a:t>, provides a good simple approach to deciding whether or not there is an effect. </a:t>
            </a:r>
          </a:p>
          <a:p>
            <a:pPr lvl="1">
              <a:lnSpc>
                <a:spcPct val="107000"/>
              </a:lnSpc>
            </a:pPr>
            <a:r>
              <a:rPr lang="en-AU" dirty="0" smtClean="0"/>
              <a:t>This is almost always the main research aim; it's called making an </a:t>
            </a:r>
            <a:r>
              <a:rPr lang="en-AU" b="1" dirty="0" smtClean="0"/>
              <a:t>inference</a:t>
            </a:r>
            <a:r>
              <a:rPr lang="en-AU" dirty="0" smtClean="0"/>
              <a:t> about the effect.</a:t>
            </a:r>
          </a:p>
          <a:p>
            <a:pPr lvl="1">
              <a:lnSpc>
                <a:spcPct val="107000"/>
              </a:lnSpc>
            </a:pPr>
            <a:r>
              <a:rPr lang="en-AU" dirty="0" smtClean="0"/>
              <a:t>Given sampling uncertainty, you can never be sure that there is absolutely no effect (e.g., the change in the mean is exactly zero.)</a:t>
            </a:r>
          </a:p>
          <a:p>
            <a:pPr lvl="1">
              <a:lnSpc>
                <a:spcPct val="107000"/>
              </a:lnSpc>
            </a:pPr>
            <a:r>
              <a:rPr lang="en-AU" dirty="0" smtClean="0"/>
              <a:t>So </a:t>
            </a:r>
            <a:r>
              <a:rPr lang="en-AU" dirty="0"/>
              <a:t>"</a:t>
            </a:r>
            <a:r>
              <a:rPr lang="en-AU" dirty="0" smtClean="0"/>
              <a:t>there is </a:t>
            </a:r>
            <a:r>
              <a:rPr lang="en-AU" i="1" dirty="0" smtClean="0"/>
              <a:t>no</a:t>
            </a:r>
            <a:r>
              <a:rPr lang="en-AU" dirty="0" smtClean="0"/>
              <a:t> effect" means the effect is </a:t>
            </a:r>
            <a:r>
              <a:rPr lang="en-AU" i="1" dirty="0" smtClean="0"/>
              <a:t>trivial</a:t>
            </a:r>
            <a:r>
              <a:rPr lang="en-AU" dirty="0"/>
              <a:t> </a:t>
            </a:r>
            <a:r>
              <a:rPr lang="en-AU" dirty="0" smtClean="0"/>
              <a:t>(</a:t>
            </a:r>
            <a:r>
              <a:rPr lang="en-US" dirty="0" smtClean="0"/>
              <a:t>unimportant, harmless…).</a:t>
            </a:r>
          </a:p>
          <a:p>
            <a:pPr lvl="1">
              <a:lnSpc>
                <a:spcPct val="107000"/>
              </a:lnSpc>
            </a:pPr>
            <a:r>
              <a:rPr lang="en-US" dirty="0" smtClean="0"/>
              <a:t>And "there </a:t>
            </a:r>
            <a:r>
              <a:rPr lang="en-US" i="1" dirty="0" smtClean="0"/>
              <a:t>is</a:t>
            </a:r>
            <a:r>
              <a:rPr lang="en-US" dirty="0" smtClean="0"/>
              <a:t> an effect" means the effect is </a:t>
            </a:r>
            <a:r>
              <a:rPr lang="en-US" i="1" dirty="0" smtClean="0"/>
              <a:t>substantial</a:t>
            </a:r>
            <a:r>
              <a:rPr lang="en-US" dirty="0" smtClean="0"/>
              <a:t> (important, harmful, beneficial…).</a:t>
            </a:r>
          </a:p>
          <a:p>
            <a:pPr lvl="1">
              <a:lnSpc>
                <a:spcPct val="107000"/>
              </a:lnSpc>
            </a:pPr>
            <a:r>
              <a:rPr lang="en-US" dirty="0" smtClean="0"/>
              <a:t>Hence you need </a:t>
            </a:r>
            <a:r>
              <a:rPr lang="en-US" b="1" dirty="0" smtClean="0"/>
              <a:t>smallest important values</a:t>
            </a:r>
            <a:r>
              <a:rPr lang="en-US" dirty="0" smtClean="0"/>
              <a:t> for an effect that divide the range of effect magnitudes into substantial negative, trivial, and substantial positive</a:t>
            </a:r>
            <a:r>
              <a:rPr lang="en-AU" dirty="0" smtClean="0"/>
              <a:t>.</a:t>
            </a:r>
          </a:p>
          <a:p>
            <a:pPr lvl="1">
              <a:lnSpc>
                <a:spcPct val="107000"/>
              </a:lnSpc>
            </a:pPr>
            <a:r>
              <a:rPr lang="en-AU" dirty="0" smtClean="0"/>
              <a:t>Then you simply state the magnitude of the lower and upper </a:t>
            </a:r>
            <a:r>
              <a:rPr lang="en-AU" b="1" dirty="0" smtClean="0"/>
              <a:t>confidence limits</a:t>
            </a:r>
            <a:r>
              <a:rPr lang="en-AU" dirty="0" smtClean="0"/>
              <a:t>:</a:t>
            </a:r>
          </a:p>
          <a:p>
            <a:pPr lvl="2">
              <a:lnSpc>
                <a:spcPct val="107000"/>
              </a:lnSpc>
            </a:pPr>
            <a:endParaRPr lang="en-AU" dirty="0" smtClean="0"/>
          </a:p>
          <a:p>
            <a:pPr lvl="1">
              <a:lnSpc>
                <a:spcPct val="107000"/>
              </a:lnSpc>
            </a:pPr>
            <a:endParaRPr lang="en-AU" dirty="0"/>
          </a:p>
        </p:txBody>
      </p:sp>
      <p:grpSp>
        <p:nvGrpSpPr>
          <p:cNvPr id="17" name="Group 16"/>
          <p:cNvGrpSpPr/>
          <p:nvPr/>
        </p:nvGrpSpPr>
        <p:grpSpPr>
          <a:xfrm>
            <a:off x="627336" y="5753457"/>
            <a:ext cx="5823350" cy="3873585"/>
            <a:chOff x="339304" y="5866152"/>
            <a:chExt cx="5823350" cy="3335320"/>
          </a:xfrm>
        </p:grpSpPr>
        <p:sp>
          <p:nvSpPr>
            <p:cNvPr id="75" name="Rectangle 50"/>
            <p:cNvSpPr>
              <a:spLocks noChangeArrowheads="1"/>
            </p:cNvSpPr>
            <p:nvPr/>
          </p:nvSpPr>
          <p:spPr bwMode="auto">
            <a:xfrm>
              <a:off x="2421238" y="5866152"/>
              <a:ext cx="2226431" cy="3328114"/>
            </a:xfrm>
            <a:prstGeom prst="rect">
              <a:avLst/>
            </a:prstGeom>
            <a:solidFill>
              <a:srgbClr val="FFECAF"/>
            </a:solidFill>
            <a:ln>
              <a:noFill/>
            </a:ln>
          </p:spPr>
          <p:txBody>
            <a:bodyPr vert="horz" wrap="square" lIns="91440" tIns="45720" rIns="91440" bIns="45720" numCol="1" anchor="t" anchorCtr="0" compatLnSpc="1">
              <a:prstTxWarp prst="textNoShape">
                <a:avLst/>
              </a:prstTxWarp>
            </a:bodyPr>
            <a:lstStyle/>
            <a:p>
              <a:endParaRPr lang="en-AU" sz="2000"/>
            </a:p>
          </p:txBody>
        </p:sp>
        <p:sp>
          <p:nvSpPr>
            <p:cNvPr id="76" name="Rectangle 51"/>
            <p:cNvSpPr>
              <a:spLocks noChangeArrowheads="1"/>
            </p:cNvSpPr>
            <p:nvPr/>
          </p:nvSpPr>
          <p:spPr bwMode="auto">
            <a:xfrm>
              <a:off x="339304" y="5866152"/>
              <a:ext cx="1371147" cy="3328114"/>
            </a:xfrm>
            <a:prstGeom prst="rect">
              <a:avLst/>
            </a:prstGeom>
            <a:solidFill>
              <a:srgbClr val="EAD0F0"/>
            </a:solidFill>
            <a:ln>
              <a:noFill/>
            </a:ln>
          </p:spPr>
          <p:txBody>
            <a:bodyPr vert="horz" wrap="square" lIns="91440" tIns="45720" rIns="91440" bIns="45720" numCol="1" anchor="t" anchorCtr="0" compatLnSpc="1">
              <a:prstTxWarp prst="textNoShape">
                <a:avLst/>
              </a:prstTxWarp>
            </a:bodyPr>
            <a:lstStyle/>
            <a:p>
              <a:endParaRPr lang="en-AU" sz="2000"/>
            </a:p>
          </p:txBody>
        </p:sp>
        <p:sp>
          <p:nvSpPr>
            <p:cNvPr id="77" name="Rectangle 52"/>
            <p:cNvSpPr>
              <a:spLocks noChangeArrowheads="1"/>
            </p:cNvSpPr>
            <p:nvPr/>
          </p:nvSpPr>
          <p:spPr bwMode="auto">
            <a:xfrm>
              <a:off x="1590118" y="5866152"/>
              <a:ext cx="986938" cy="3328114"/>
            </a:xfrm>
            <a:prstGeom prst="rect">
              <a:avLst/>
            </a:prstGeom>
            <a:solidFill>
              <a:srgbClr val="E0FFC1"/>
            </a:solidFill>
            <a:ln>
              <a:noFill/>
            </a:ln>
          </p:spPr>
          <p:txBody>
            <a:bodyPr vert="horz" wrap="square" lIns="91440" tIns="45720" rIns="91440" bIns="45720" numCol="1" anchor="t" anchorCtr="0" compatLnSpc="1">
              <a:prstTxWarp prst="textNoShape">
                <a:avLst/>
              </a:prstTxWarp>
            </a:bodyPr>
            <a:lstStyle/>
            <a:p>
              <a:endParaRPr lang="en-AU" sz="2000"/>
            </a:p>
          </p:txBody>
        </p:sp>
        <p:cxnSp>
          <p:nvCxnSpPr>
            <p:cNvPr id="78" name="Straight Connector 77"/>
            <p:cNvCxnSpPr/>
            <p:nvPr/>
          </p:nvCxnSpPr>
          <p:spPr bwMode="auto">
            <a:xfrm>
              <a:off x="1574377" y="5866152"/>
              <a:ext cx="0" cy="3335320"/>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Connector 78"/>
            <p:cNvCxnSpPr/>
            <p:nvPr/>
          </p:nvCxnSpPr>
          <p:spPr bwMode="auto">
            <a:xfrm>
              <a:off x="2568992" y="5866152"/>
              <a:ext cx="0" cy="3335320"/>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Line 55"/>
            <p:cNvSpPr>
              <a:spLocks noChangeShapeType="1"/>
            </p:cNvSpPr>
            <p:nvPr/>
          </p:nvSpPr>
          <p:spPr bwMode="auto">
            <a:xfrm>
              <a:off x="339304" y="9194266"/>
              <a:ext cx="5823350" cy="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grpSp>
        <p:nvGrpSpPr>
          <p:cNvPr id="6" name="Group 5"/>
          <p:cNvGrpSpPr/>
          <p:nvPr/>
        </p:nvGrpSpPr>
        <p:grpSpPr>
          <a:xfrm>
            <a:off x="5038441" y="5113494"/>
            <a:ext cx="1278748" cy="578711"/>
            <a:chOff x="5038441" y="5113494"/>
            <a:chExt cx="1278748" cy="578711"/>
          </a:xfrm>
        </p:grpSpPr>
        <p:sp>
          <p:nvSpPr>
            <p:cNvPr id="65" name="Rectangle 56"/>
            <p:cNvSpPr>
              <a:spLocks noChangeArrowheads="1"/>
            </p:cNvSpPr>
            <p:nvPr/>
          </p:nvSpPr>
          <p:spPr bwMode="auto">
            <a:xfrm>
              <a:off x="5038441" y="5415206"/>
              <a:ext cx="127874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90000"/>
                </a:lnSpc>
                <a:spcAft>
                  <a:spcPts val="0"/>
                </a:spcAft>
              </a:pPr>
              <a:r>
                <a:rPr lang="en-US" altLang="en-US" sz="2000" u="none" dirty="0" smtClean="0">
                  <a:solidFill>
                    <a:srgbClr val="000000"/>
                  </a:solidFill>
                  <a:latin typeface="Arial Narrow" panose="020B0606020202030204" pitchFamily="34" charset="0"/>
                </a:rPr>
                <a:t>the effect is…</a:t>
              </a:r>
              <a:endParaRPr lang="en-US" altLang="en-US" sz="2000" u="none" dirty="0"/>
            </a:p>
          </p:txBody>
        </p:sp>
        <p:sp>
          <p:nvSpPr>
            <p:cNvPr id="72" name="Rectangle 56"/>
            <p:cNvSpPr>
              <a:spLocks noChangeArrowheads="1"/>
            </p:cNvSpPr>
            <p:nvPr/>
          </p:nvSpPr>
          <p:spPr bwMode="auto">
            <a:xfrm>
              <a:off x="5038441" y="5113494"/>
              <a:ext cx="10996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90000"/>
                </a:lnSpc>
                <a:spcAft>
                  <a:spcPts val="0"/>
                </a:spcAft>
              </a:pPr>
              <a:r>
                <a:rPr lang="en-US" altLang="en-US" sz="2000" u="none" dirty="0" smtClean="0">
                  <a:solidFill>
                    <a:srgbClr val="000000"/>
                  </a:solidFill>
                  <a:latin typeface="Arial Narrow" panose="020B0606020202030204" pitchFamily="34" charset="0"/>
                </a:rPr>
                <a:t>Conclusion:</a:t>
              </a:r>
              <a:endParaRPr lang="en-US" altLang="en-US" sz="2000" u="none" dirty="0"/>
            </a:p>
          </p:txBody>
        </p:sp>
      </p:grpSp>
      <p:sp>
        <p:nvSpPr>
          <p:cNvPr id="66" name="Rectangle 56"/>
          <p:cNvSpPr>
            <a:spLocks noChangeArrowheads="1"/>
          </p:cNvSpPr>
          <p:nvPr/>
        </p:nvSpPr>
        <p:spPr bwMode="auto">
          <a:xfrm>
            <a:off x="5038440" y="5775246"/>
            <a:ext cx="12166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+ive (to +ive)</a:t>
            </a:r>
            <a:endParaRPr lang="en-US" altLang="en-US" sz="2000" u="none" dirty="0"/>
          </a:p>
        </p:txBody>
      </p:sp>
      <p:sp>
        <p:nvSpPr>
          <p:cNvPr id="84" name="Line 76"/>
          <p:cNvSpPr>
            <a:spLocks noChangeShapeType="1"/>
          </p:cNvSpPr>
          <p:nvPr/>
        </p:nvSpPr>
        <p:spPr bwMode="auto">
          <a:xfrm flipH="1">
            <a:off x="3477490" y="5942989"/>
            <a:ext cx="1254300"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68" name="Rectangle 56"/>
          <p:cNvSpPr>
            <a:spLocks noChangeArrowheads="1"/>
          </p:cNvSpPr>
          <p:nvPr/>
        </p:nvSpPr>
        <p:spPr bwMode="auto">
          <a:xfrm>
            <a:off x="5038440" y="6475540"/>
            <a:ext cx="117339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trivial to +ive</a:t>
            </a:r>
            <a:endParaRPr lang="en-US" altLang="en-US" sz="2000" u="none" dirty="0"/>
          </a:p>
        </p:txBody>
      </p:sp>
      <p:sp>
        <p:nvSpPr>
          <p:cNvPr id="86" name="Line 76"/>
          <p:cNvSpPr>
            <a:spLocks noChangeShapeType="1"/>
          </p:cNvSpPr>
          <p:nvPr/>
        </p:nvSpPr>
        <p:spPr bwMode="auto">
          <a:xfrm flipH="1">
            <a:off x="2630633" y="6643283"/>
            <a:ext cx="1315355"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nvGrpSpPr>
          <p:cNvPr id="8" name="Group 7"/>
          <p:cNvGrpSpPr/>
          <p:nvPr/>
        </p:nvGrpSpPr>
        <p:grpSpPr>
          <a:xfrm>
            <a:off x="1998482" y="7175834"/>
            <a:ext cx="4213356" cy="307777"/>
            <a:chOff x="1998482" y="7175834"/>
            <a:chExt cx="4213356" cy="307777"/>
          </a:xfrm>
        </p:grpSpPr>
        <p:sp>
          <p:nvSpPr>
            <p:cNvPr id="70" name="Rectangle 69"/>
            <p:cNvSpPr>
              <a:spLocks noChangeArrowheads="1"/>
            </p:cNvSpPr>
            <p:nvPr/>
          </p:nvSpPr>
          <p:spPr bwMode="auto">
            <a:xfrm>
              <a:off x="5038440" y="7175834"/>
              <a:ext cx="117339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trivial to +ive</a:t>
              </a:r>
              <a:endParaRPr lang="en-US" altLang="en-US" sz="2000" u="none" dirty="0"/>
            </a:p>
          </p:txBody>
        </p:sp>
        <p:sp>
          <p:nvSpPr>
            <p:cNvPr id="88" name="Line 76"/>
            <p:cNvSpPr>
              <a:spLocks noChangeShapeType="1"/>
            </p:cNvSpPr>
            <p:nvPr/>
          </p:nvSpPr>
          <p:spPr bwMode="auto">
            <a:xfrm flipH="1">
              <a:off x="1998482" y="7343577"/>
              <a:ext cx="976193"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sp>
        <p:nvSpPr>
          <p:cNvPr id="100" name="Rectangle 56"/>
          <p:cNvSpPr>
            <a:spLocks noChangeArrowheads="1"/>
          </p:cNvSpPr>
          <p:nvPr/>
        </p:nvSpPr>
        <p:spPr bwMode="auto">
          <a:xfrm>
            <a:off x="5038440" y="6125393"/>
            <a:ext cx="12166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+ive (to +ive)</a:t>
            </a:r>
            <a:endParaRPr lang="en-US" altLang="en-US" sz="2000" u="none" dirty="0"/>
          </a:p>
        </p:txBody>
      </p:sp>
      <p:sp>
        <p:nvSpPr>
          <p:cNvPr id="101" name="Line 76"/>
          <p:cNvSpPr>
            <a:spLocks noChangeShapeType="1"/>
          </p:cNvSpPr>
          <p:nvPr/>
        </p:nvSpPr>
        <p:spPr bwMode="auto">
          <a:xfrm flipH="1">
            <a:off x="2974676" y="6293136"/>
            <a:ext cx="755055"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nvGrpSpPr>
          <p:cNvPr id="7" name="Group 6"/>
          <p:cNvGrpSpPr/>
          <p:nvPr/>
        </p:nvGrpSpPr>
        <p:grpSpPr>
          <a:xfrm>
            <a:off x="2162136" y="6825687"/>
            <a:ext cx="4049702" cy="307777"/>
            <a:chOff x="2162136" y="6825687"/>
            <a:chExt cx="4049702" cy="307777"/>
          </a:xfrm>
        </p:grpSpPr>
        <p:sp>
          <p:nvSpPr>
            <p:cNvPr id="112" name="Rectangle 56"/>
            <p:cNvSpPr>
              <a:spLocks noChangeArrowheads="1"/>
            </p:cNvSpPr>
            <p:nvPr/>
          </p:nvSpPr>
          <p:spPr bwMode="auto">
            <a:xfrm>
              <a:off x="5038440" y="6825687"/>
              <a:ext cx="117339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trivial to +ive</a:t>
              </a:r>
              <a:endParaRPr lang="en-US" altLang="en-US" sz="2000" u="none" dirty="0"/>
            </a:p>
          </p:txBody>
        </p:sp>
        <p:sp>
          <p:nvSpPr>
            <p:cNvPr id="113" name="Line 76"/>
            <p:cNvSpPr>
              <a:spLocks noChangeShapeType="1"/>
            </p:cNvSpPr>
            <p:nvPr/>
          </p:nvSpPr>
          <p:spPr bwMode="auto">
            <a:xfrm flipH="1">
              <a:off x="2162136" y="6993430"/>
              <a:ext cx="1315355"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grpSp>
        <p:nvGrpSpPr>
          <p:cNvPr id="11" name="Group 10"/>
          <p:cNvGrpSpPr/>
          <p:nvPr/>
        </p:nvGrpSpPr>
        <p:grpSpPr>
          <a:xfrm>
            <a:off x="699344" y="8926569"/>
            <a:ext cx="5542953" cy="307777"/>
            <a:chOff x="699344" y="8926569"/>
            <a:chExt cx="5542953" cy="307777"/>
          </a:xfrm>
        </p:grpSpPr>
        <p:sp>
          <p:nvSpPr>
            <p:cNvPr id="118" name="Rectangle 56"/>
            <p:cNvSpPr>
              <a:spLocks noChangeArrowheads="1"/>
            </p:cNvSpPr>
            <p:nvPr/>
          </p:nvSpPr>
          <p:spPr bwMode="auto">
            <a:xfrm>
              <a:off x="5038441" y="8926569"/>
              <a:ext cx="12038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–ive (to –ive)</a:t>
              </a:r>
              <a:endParaRPr lang="en-US" altLang="en-US" sz="2000" u="none" dirty="0"/>
            </a:p>
          </p:txBody>
        </p:sp>
        <p:sp>
          <p:nvSpPr>
            <p:cNvPr id="119" name="Line 76"/>
            <p:cNvSpPr>
              <a:spLocks noChangeShapeType="1"/>
            </p:cNvSpPr>
            <p:nvPr/>
          </p:nvSpPr>
          <p:spPr bwMode="auto">
            <a:xfrm>
              <a:off x="699344" y="9094312"/>
              <a:ext cx="864096"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sp>
        <p:nvSpPr>
          <p:cNvPr id="130" name="Rectangle 129"/>
          <p:cNvSpPr>
            <a:spLocks noChangeArrowheads="1"/>
          </p:cNvSpPr>
          <p:nvPr/>
        </p:nvSpPr>
        <p:spPr bwMode="auto">
          <a:xfrm>
            <a:off x="5038440" y="9276721"/>
            <a:ext cx="106920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2000" u="none" dirty="0" smtClean="0">
                <a:solidFill>
                  <a:srgbClr val="000000"/>
                </a:solidFill>
                <a:latin typeface="Arial Narrow" panose="020B0606020202030204" pitchFamily="34" charset="0"/>
              </a:rPr>
              <a:t>–ive to +ive</a:t>
            </a:r>
            <a:endParaRPr lang="en-US" altLang="en-US" sz="2000" u="none" dirty="0"/>
          </a:p>
        </p:txBody>
      </p:sp>
      <p:sp>
        <p:nvSpPr>
          <p:cNvPr id="131" name="Line 76"/>
          <p:cNvSpPr>
            <a:spLocks noChangeShapeType="1"/>
          </p:cNvSpPr>
          <p:nvPr/>
        </p:nvSpPr>
        <p:spPr bwMode="auto">
          <a:xfrm flipH="1">
            <a:off x="1001368" y="9444464"/>
            <a:ext cx="2201953"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nvGrpSpPr>
          <p:cNvPr id="9" name="Group 8"/>
          <p:cNvGrpSpPr/>
          <p:nvPr/>
        </p:nvGrpSpPr>
        <p:grpSpPr>
          <a:xfrm>
            <a:off x="1998482" y="7525981"/>
            <a:ext cx="4452204" cy="307777"/>
            <a:chOff x="1998482" y="7525981"/>
            <a:chExt cx="4452204" cy="307777"/>
          </a:xfrm>
        </p:grpSpPr>
        <p:sp>
          <p:nvSpPr>
            <p:cNvPr id="136" name="Rectangle 135"/>
            <p:cNvSpPr>
              <a:spLocks noChangeArrowheads="1"/>
            </p:cNvSpPr>
            <p:nvPr/>
          </p:nvSpPr>
          <p:spPr bwMode="auto">
            <a:xfrm>
              <a:off x="5038440" y="7525981"/>
              <a:ext cx="14122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trivial (to trivial)</a:t>
              </a:r>
              <a:endParaRPr lang="en-US" altLang="en-US" sz="2000" u="none" dirty="0"/>
            </a:p>
          </p:txBody>
        </p:sp>
        <p:sp>
          <p:nvSpPr>
            <p:cNvPr id="137" name="Line 76"/>
            <p:cNvSpPr>
              <a:spLocks noChangeShapeType="1"/>
            </p:cNvSpPr>
            <p:nvPr/>
          </p:nvSpPr>
          <p:spPr bwMode="auto">
            <a:xfrm flipH="1">
              <a:off x="1998482" y="7693724"/>
              <a:ext cx="710788"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grpSp>
        <p:nvGrpSpPr>
          <p:cNvPr id="12" name="Group 11"/>
          <p:cNvGrpSpPr/>
          <p:nvPr/>
        </p:nvGrpSpPr>
        <p:grpSpPr>
          <a:xfrm>
            <a:off x="559040" y="5318951"/>
            <a:ext cx="1437894" cy="335335"/>
            <a:chOff x="559040" y="5318951"/>
            <a:chExt cx="1437894" cy="335335"/>
          </a:xfrm>
        </p:grpSpPr>
        <p:sp>
          <p:nvSpPr>
            <p:cNvPr id="81" name="Rectangle 63"/>
            <p:cNvSpPr>
              <a:spLocks noChangeArrowheads="1"/>
            </p:cNvSpPr>
            <p:nvPr/>
          </p:nvSpPr>
          <p:spPr bwMode="auto">
            <a:xfrm>
              <a:off x="559040" y="5318951"/>
              <a:ext cx="14378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000" u="none" dirty="0" smtClean="0">
                  <a:solidFill>
                    <a:srgbClr val="000000"/>
                  </a:solidFill>
                  <a:latin typeface="Arial Narrow" panose="020B0606020202030204" pitchFamily="34" charset="0"/>
                </a:rPr>
                <a:t>negative (–ive) </a:t>
              </a:r>
              <a:endParaRPr lang="en-US" altLang="en-US" sz="2000" u="none" dirty="0"/>
            </a:p>
          </p:txBody>
        </p:sp>
        <p:cxnSp>
          <p:nvCxnSpPr>
            <p:cNvPr id="90" name="Straight Arrow Connector 89"/>
            <p:cNvCxnSpPr/>
            <p:nvPr/>
          </p:nvCxnSpPr>
          <p:spPr bwMode="auto">
            <a:xfrm flipH="1">
              <a:off x="607346" y="5654286"/>
              <a:ext cx="1239836" cy="0"/>
            </a:xfrm>
            <a:prstGeom prst="straightConnector1">
              <a:avLst/>
            </a:prstGeom>
            <a:solidFill>
              <a:schemeClr val="accent1"/>
            </a:solidFill>
            <a:ln w="9525" cap="flat" cmpd="sng" algn="ctr">
              <a:solidFill>
                <a:schemeClr val="tx1"/>
              </a:solidFill>
              <a:prstDash val="solid"/>
              <a:round/>
              <a:headEnd type="none"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3" name="Group 12"/>
          <p:cNvGrpSpPr/>
          <p:nvPr/>
        </p:nvGrpSpPr>
        <p:grpSpPr>
          <a:xfrm>
            <a:off x="2891414" y="5318951"/>
            <a:ext cx="2044287" cy="336872"/>
            <a:chOff x="2891414" y="5318951"/>
            <a:chExt cx="2044287" cy="336872"/>
          </a:xfrm>
        </p:grpSpPr>
        <p:sp>
          <p:nvSpPr>
            <p:cNvPr id="80" name="Rectangle 61"/>
            <p:cNvSpPr>
              <a:spLocks noChangeArrowheads="1"/>
            </p:cNvSpPr>
            <p:nvPr/>
          </p:nvSpPr>
          <p:spPr bwMode="auto">
            <a:xfrm>
              <a:off x="2910192" y="5318951"/>
              <a:ext cx="130484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000" u="none" dirty="0" smtClean="0">
                  <a:solidFill>
                    <a:srgbClr val="000000"/>
                  </a:solidFill>
                  <a:latin typeface="Arial Narrow" panose="020B0606020202030204" pitchFamily="34" charset="0"/>
                </a:rPr>
                <a:t>positive (+ive)</a:t>
              </a:r>
              <a:endParaRPr lang="en-US" altLang="en-US" sz="2000" u="none" dirty="0"/>
            </a:p>
          </p:txBody>
        </p:sp>
        <p:cxnSp>
          <p:nvCxnSpPr>
            <p:cNvPr id="91" name="Straight Arrow Connector 90"/>
            <p:cNvCxnSpPr/>
            <p:nvPr/>
          </p:nvCxnSpPr>
          <p:spPr bwMode="auto">
            <a:xfrm>
              <a:off x="2891414" y="5655823"/>
              <a:ext cx="2044287" cy="0"/>
            </a:xfrm>
            <a:prstGeom prst="straightConnector1">
              <a:avLst/>
            </a:prstGeom>
            <a:solidFill>
              <a:schemeClr val="accent1"/>
            </a:solidFill>
            <a:ln w="9525" cap="flat" cmpd="sng" algn="ctr">
              <a:solidFill>
                <a:schemeClr val="tx1"/>
              </a:solidFill>
              <a:prstDash val="solid"/>
              <a:round/>
              <a:headEnd type="none"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5" name="Group 14"/>
          <p:cNvGrpSpPr/>
          <p:nvPr/>
        </p:nvGrpSpPr>
        <p:grpSpPr>
          <a:xfrm>
            <a:off x="559040" y="5279086"/>
            <a:ext cx="3655996" cy="376737"/>
            <a:chOff x="559040" y="5279086"/>
            <a:chExt cx="3655996" cy="376737"/>
          </a:xfrm>
        </p:grpSpPr>
        <p:sp>
          <p:nvSpPr>
            <p:cNvPr id="83" name="Line 55"/>
            <p:cNvSpPr>
              <a:spLocks noChangeShapeType="1"/>
            </p:cNvSpPr>
            <p:nvPr/>
          </p:nvSpPr>
          <p:spPr bwMode="auto">
            <a:xfrm>
              <a:off x="559040" y="5279086"/>
              <a:ext cx="3655996" cy="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82" name="Rectangle 66"/>
            <p:cNvSpPr>
              <a:spLocks noChangeArrowheads="1"/>
            </p:cNvSpPr>
            <p:nvPr/>
          </p:nvSpPr>
          <p:spPr bwMode="auto">
            <a:xfrm>
              <a:off x="2162136" y="5318951"/>
              <a:ext cx="3735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a:solidFill>
                    <a:srgbClr val="000000"/>
                  </a:solidFill>
                  <a:latin typeface="Arial Narrow" panose="020B0606020202030204" pitchFamily="34" charset="0"/>
                </a:rPr>
                <a:t>trivial</a:t>
              </a:r>
              <a:endParaRPr lang="en-US" altLang="en-US" sz="2000" u="none" dirty="0"/>
            </a:p>
          </p:txBody>
        </p:sp>
        <p:cxnSp>
          <p:nvCxnSpPr>
            <p:cNvPr id="92" name="Straight Arrow Connector 91"/>
            <p:cNvCxnSpPr/>
            <p:nvPr/>
          </p:nvCxnSpPr>
          <p:spPr bwMode="auto">
            <a:xfrm flipH="1">
              <a:off x="1887564" y="5655823"/>
              <a:ext cx="969461" cy="0"/>
            </a:xfrm>
            <a:prstGeom prst="straightConnector1">
              <a:avLst/>
            </a:prstGeom>
            <a:solidFill>
              <a:schemeClr val="accent1"/>
            </a:solidFill>
            <a:ln w="9525" cap="flat" cmpd="sng" algn="ctr">
              <a:solidFill>
                <a:schemeClr val="tx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 name="Group 3"/>
          <p:cNvGrpSpPr/>
          <p:nvPr/>
        </p:nvGrpSpPr>
        <p:grpSpPr>
          <a:xfrm>
            <a:off x="627336" y="4967904"/>
            <a:ext cx="5823350" cy="1666772"/>
            <a:chOff x="627336" y="4967904"/>
            <a:chExt cx="5823350" cy="1666772"/>
          </a:xfrm>
        </p:grpSpPr>
        <p:sp>
          <p:nvSpPr>
            <p:cNvPr id="74" name="Rectangle 56"/>
            <p:cNvSpPr>
              <a:spLocks noChangeArrowheads="1"/>
            </p:cNvSpPr>
            <p:nvPr/>
          </p:nvSpPr>
          <p:spPr bwMode="auto">
            <a:xfrm>
              <a:off x="1338977" y="4967904"/>
              <a:ext cx="1584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a:solidFill>
                    <a:srgbClr val="000000"/>
                  </a:solidFill>
                  <a:latin typeface="Arial Narrow" panose="020B0606020202030204" pitchFamily="34" charset="0"/>
                </a:rPr>
                <a:t>Value of effect statistic</a:t>
              </a:r>
              <a:endParaRPr lang="en-US" altLang="en-US" sz="2000" u="none" dirty="0"/>
            </a:p>
          </p:txBody>
        </p:sp>
        <p:sp>
          <p:nvSpPr>
            <p:cNvPr id="93" name="Line 55"/>
            <p:cNvSpPr>
              <a:spLocks noChangeShapeType="1"/>
            </p:cNvSpPr>
            <p:nvPr/>
          </p:nvSpPr>
          <p:spPr bwMode="auto">
            <a:xfrm>
              <a:off x="627336" y="5753668"/>
              <a:ext cx="5823350" cy="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138" name="Rectangle 63"/>
            <p:cNvSpPr>
              <a:spLocks noChangeArrowheads="1"/>
            </p:cNvSpPr>
            <p:nvPr/>
          </p:nvSpPr>
          <p:spPr bwMode="auto">
            <a:xfrm>
              <a:off x="699344" y="5849846"/>
              <a:ext cx="87524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r">
                <a:lnSpc>
                  <a:spcPct val="85000"/>
                </a:lnSpc>
              </a:pPr>
              <a:r>
                <a:rPr lang="en-US" altLang="en-US" sz="2000" u="none" dirty="0" smtClean="0">
                  <a:solidFill>
                    <a:srgbClr val="000000"/>
                  </a:solidFill>
                  <a:latin typeface="Arial Narrow" panose="020B0606020202030204" pitchFamily="34" charset="0"/>
                </a:rPr>
                <a:t>smallest</a:t>
              </a:r>
              <a:br>
                <a:rPr lang="en-US" altLang="en-US" sz="2000" u="none" dirty="0" smtClean="0">
                  <a:solidFill>
                    <a:srgbClr val="000000"/>
                  </a:solidFill>
                  <a:latin typeface="Arial Narrow" panose="020B0606020202030204" pitchFamily="34" charset="0"/>
                </a:rPr>
              </a:br>
              <a:r>
                <a:rPr lang="en-US" altLang="en-US" sz="2000" u="none" dirty="0" smtClean="0">
                  <a:solidFill>
                    <a:srgbClr val="000000"/>
                  </a:solidFill>
                  <a:latin typeface="Arial Narrow" panose="020B0606020202030204" pitchFamily="34" charset="0"/>
                </a:rPr>
                <a:t>important</a:t>
              </a:r>
              <a:br>
                <a:rPr lang="en-US" altLang="en-US" sz="2000" u="none" dirty="0" smtClean="0">
                  <a:solidFill>
                    <a:srgbClr val="000000"/>
                  </a:solidFill>
                  <a:latin typeface="Arial Narrow" panose="020B0606020202030204" pitchFamily="34" charset="0"/>
                </a:rPr>
              </a:br>
              <a:r>
                <a:rPr lang="en-US" altLang="en-US" sz="2000" u="none" dirty="0" smtClean="0">
                  <a:solidFill>
                    <a:srgbClr val="000000"/>
                  </a:solidFill>
                  <a:latin typeface="Arial Narrow" panose="020B0606020202030204" pitchFamily="34" charset="0"/>
                </a:rPr>
                <a:t>negative</a:t>
              </a:r>
              <a:endParaRPr lang="en-US" altLang="en-US" sz="2000" u="none" dirty="0"/>
            </a:p>
          </p:txBody>
        </p:sp>
        <p:sp>
          <p:nvSpPr>
            <p:cNvPr id="140" name="Freeform 139"/>
            <p:cNvSpPr/>
            <p:nvPr/>
          </p:nvSpPr>
          <p:spPr bwMode="auto">
            <a:xfrm>
              <a:off x="1620339" y="5764429"/>
              <a:ext cx="234008" cy="740422"/>
            </a:xfrm>
            <a:custGeom>
              <a:avLst/>
              <a:gdLst>
                <a:gd name="connsiteX0" fmla="*/ 0 w 304800"/>
                <a:gd name="connsiteY0" fmla="*/ 754743 h 754743"/>
                <a:gd name="connsiteX1" fmla="*/ 232228 w 304800"/>
                <a:gd name="connsiteY1" fmla="*/ 624114 h 754743"/>
                <a:gd name="connsiteX2" fmla="*/ 304800 w 304800"/>
                <a:gd name="connsiteY2" fmla="*/ 0 h 754743"/>
                <a:gd name="connsiteX0" fmla="*/ 0 w 304800"/>
                <a:gd name="connsiteY0" fmla="*/ 754743 h 754743"/>
                <a:gd name="connsiteX1" fmla="*/ 198357 w 304800"/>
                <a:gd name="connsiteY1" fmla="*/ 563735 h 754743"/>
                <a:gd name="connsiteX2" fmla="*/ 304800 w 304800"/>
                <a:gd name="connsiteY2" fmla="*/ 0 h 754743"/>
              </a:gdLst>
              <a:ahLst/>
              <a:cxnLst>
                <a:cxn ang="0">
                  <a:pos x="connsiteX0" y="connsiteY0"/>
                </a:cxn>
                <a:cxn ang="0">
                  <a:pos x="connsiteX1" y="connsiteY1"/>
                </a:cxn>
                <a:cxn ang="0">
                  <a:pos x="connsiteX2" y="connsiteY2"/>
                </a:cxn>
              </a:cxnLst>
              <a:rect l="l" t="t" r="r" b="b"/>
              <a:pathLst>
                <a:path w="304800" h="754743">
                  <a:moveTo>
                    <a:pt x="0" y="754743"/>
                  </a:moveTo>
                  <a:cubicBezTo>
                    <a:pt x="90714" y="752324"/>
                    <a:pt x="147557" y="689526"/>
                    <a:pt x="198357" y="563735"/>
                  </a:cubicBezTo>
                  <a:cubicBezTo>
                    <a:pt x="249157" y="437944"/>
                    <a:pt x="293914" y="249161"/>
                    <a:pt x="304800" y="0"/>
                  </a:cubicBezTo>
                </a:path>
              </a:pathLst>
            </a:custGeom>
            <a:noFill/>
            <a:ln w="12700" cap="flat" cmpd="sng" algn="ctr">
              <a:solidFill>
                <a:schemeClr val="tx1"/>
              </a:solidFill>
              <a:prstDash val="solid"/>
              <a:round/>
              <a:headEnd type="none" w="med" len="med"/>
              <a:tailEnd type="stealth"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600" b="0" i="0" u="sng" strike="noStrike" cap="none" normalizeH="0" baseline="0" smtClean="0">
                <a:ln>
                  <a:noFill/>
                </a:ln>
                <a:solidFill>
                  <a:schemeClr val="tx1"/>
                </a:solidFill>
                <a:effectLst/>
                <a:latin typeface="Times New Roman" pitchFamily="18" charset="0"/>
              </a:endParaRPr>
            </a:p>
          </p:txBody>
        </p:sp>
      </p:grpSp>
      <p:grpSp>
        <p:nvGrpSpPr>
          <p:cNvPr id="5" name="Group 4"/>
          <p:cNvGrpSpPr/>
          <p:nvPr/>
        </p:nvGrpSpPr>
        <p:grpSpPr>
          <a:xfrm>
            <a:off x="854519" y="5764428"/>
            <a:ext cx="2002394" cy="1090938"/>
            <a:chOff x="854519" y="5764428"/>
            <a:chExt cx="2002394" cy="1090938"/>
          </a:xfrm>
        </p:grpSpPr>
        <p:sp>
          <p:nvSpPr>
            <p:cNvPr id="139" name="Freeform 138"/>
            <p:cNvSpPr/>
            <p:nvPr/>
          </p:nvSpPr>
          <p:spPr bwMode="auto">
            <a:xfrm>
              <a:off x="1620339" y="5764428"/>
              <a:ext cx="1236574" cy="951124"/>
            </a:xfrm>
            <a:custGeom>
              <a:avLst/>
              <a:gdLst>
                <a:gd name="connsiteX0" fmla="*/ 0 w 304800"/>
                <a:gd name="connsiteY0" fmla="*/ 754743 h 754743"/>
                <a:gd name="connsiteX1" fmla="*/ 232228 w 304800"/>
                <a:gd name="connsiteY1" fmla="*/ 624114 h 754743"/>
                <a:gd name="connsiteX2" fmla="*/ 304800 w 304800"/>
                <a:gd name="connsiteY2" fmla="*/ 0 h 754743"/>
                <a:gd name="connsiteX0" fmla="*/ 0 w 304800"/>
                <a:gd name="connsiteY0" fmla="*/ 754743 h 754743"/>
                <a:gd name="connsiteX1" fmla="*/ 198357 w 304800"/>
                <a:gd name="connsiteY1" fmla="*/ 563735 h 754743"/>
                <a:gd name="connsiteX2" fmla="*/ 304800 w 304800"/>
                <a:gd name="connsiteY2" fmla="*/ 0 h 754743"/>
              </a:gdLst>
              <a:ahLst/>
              <a:cxnLst>
                <a:cxn ang="0">
                  <a:pos x="connsiteX0" y="connsiteY0"/>
                </a:cxn>
                <a:cxn ang="0">
                  <a:pos x="connsiteX1" y="connsiteY1"/>
                </a:cxn>
                <a:cxn ang="0">
                  <a:pos x="connsiteX2" y="connsiteY2"/>
                </a:cxn>
              </a:cxnLst>
              <a:rect l="l" t="t" r="r" b="b"/>
              <a:pathLst>
                <a:path w="304800" h="754743">
                  <a:moveTo>
                    <a:pt x="0" y="754743"/>
                  </a:moveTo>
                  <a:cubicBezTo>
                    <a:pt x="90714" y="752324"/>
                    <a:pt x="147557" y="689526"/>
                    <a:pt x="198357" y="563735"/>
                  </a:cubicBezTo>
                  <a:cubicBezTo>
                    <a:pt x="249157" y="437944"/>
                    <a:pt x="293914" y="249161"/>
                    <a:pt x="304800" y="0"/>
                  </a:cubicBezTo>
                </a:path>
              </a:pathLst>
            </a:custGeom>
            <a:noFill/>
            <a:ln w="12700" cap="flat" cmpd="sng" algn="ctr">
              <a:solidFill>
                <a:schemeClr val="tx1"/>
              </a:solidFill>
              <a:prstDash val="solid"/>
              <a:round/>
              <a:headEnd type="none" w="med" len="med"/>
              <a:tailEnd type="stealth"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600" b="0" i="0" u="sng" strike="noStrike" cap="none" normalizeH="0" baseline="0" smtClean="0">
                <a:ln>
                  <a:noFill/>
                </a:ln>
                <a:solidFill>
                  <a:schemeClr val="tx1"/>
                </a:solidFill>
                <a:effectLst/>
                <a:latin typeface="Times New Roman" pitchFamily="18" charset="0"/>
              </a:endParaRPr>
            </a:p>
          </p:txBody>
        </p:sp>
        <p:sp>
          <p:nvSpPr>
            <p:cNvPr id="141" name="Rectangle 63"/>
            <p:cNvSpPr>
              <a:spLocks noChangeArrowheads="1"/>
            </p:cNvSpPr>
            <p:nvPr/>
          </p:nvSpPr>
          <p:spPr bwMode="auto">
            <a:xfrm>
              <a:off x="854519" y="6593756"/>
              <a:ext cx="71333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r">
                <a:lnSpc>
                  <a:spcPct val="85000"/>
                </a:lnSpc>
              </a:pPr>
              <a:r>
                <a:rPr lang="en-US" altLang="en-US" sz="2000" u="none" dirty="0" smtClean="0">
                  <a:solidFill>
                    <a:srgbClr val="000000"/>
                  </a:solidFill>
                  <a:latin typeface="Arial Narrow" panose="020B0606020202030204" pitchFamily="34" charset="0"/>
                </a:rPr>
                <a:t>positive</a:t>
              </a:r>
              <a:endParaRPr lang="en-US" altLang="en-US" sz="2000" u="none" dirty="0"/>
            </a:p>
          </p:txBody>
        </p:sp>
      </p:grpSp>
      <p:grpSp>
        <p:nvGrpSpPr>
          <p:cNvPr id="10" name="Group 9"/>
          <p:cNvGrpSpPr/>
          <p:nvPr/>
        </p:nvGrpSpPr>
        <p:grpSpPr>
          <a:xfrm>
            <a:off x="783332" y="7876128"/>
            <a:ext cx="5422095" cy="1008071"/>
            <a:chOff x="783332" y="7876128"/>
            <a:chExt cx="5422095" cy="1008071"/>
          </a:xfrm>
        </p:grpSpPr>
        <p:sp>
          <p:nvSpPr>
            <p:cNvPr id="69" name="Rectangle 56"/>
            <p:cNvSpPr>
              <a:spLocks noChangeArrowheads="1"/>
            </p:cNvSpPr>
            <p:nvPr/>
          </p:nvSpPr>
          <p:spPr bwMode="auto">
            <a:xfrm>
              <a:off x="5038441" y="8576422"/>
              <a:ext cx="11669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–ive to trivial</a:t>
              </a:r>
              <a:endParaRPr lang="en-US" altLang="en-US" sz="2000" u="none" dirty="0"/>
            </a:p>
          </p:txBody>
        </p:sp>
        <p:sp>
          <p:nvSpPr>
            <p:cNvPr id="87" name="Line 76"/>
            <p:cNvSpPr>
              <a:spLocks noChangeShapeType="1"/>
            </p:cNvSpPr>
            <p:nvPr/>
          </p:nvSpPr>
          <p:spPr bwMode="auto">
            <a:xfrm>
              <a:off x="783332" y="8744165"/>
              <a:ext cx="1319013"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124" name="Rectangle 123"/>
            <p:cNvSpPr>
              <a:spLocks noChangeArrowheads="1"/>
            </p:cNvSpPr>
            <p:nvPr/>
          </p:nvSpPr>
          <p:spPr bwMode="auto">
            <a:xfrm>
              <a:off x="5038440" y="7876128"/>
              <a:ext cx="11669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–ive to trivial</a:t>
              </a:r>
              <a:endParaRPr lang="en-US" altLang="en-US" sz="2000" u="none" dirty="0"/>
            </a:p>
          </p:txBody>
        </p:sp>
        <p:sp>
          <p:nvSpPr>
            <p:cNvPr id="125" name="Line 76"/>
            <p:cNvSpPr>
              <a:spLocks noChangeShapeType="1"/>
            </p:cNvSpPr>
            <p:nvPr/>
          </p:nvSpPr>
          <p:spPr bwMode="auto">
            <a:xfrm flipH="1">
              <a:off x="1640786" y="8043871"/>
              <a:ext cx="1060471"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146" name="Rectangle 145"/>
            <p:cNvSpPr>
              <a:spLocks noChangeArrowheads="1"/>
            </p:cNvSpPr>
            <p:nvPr/>
          </p:nvSpPr>
          <p:spPr bwMode="auto">
            <a:xfrm>
              <a:off x="5038440" y="8226275"/>
              <a:ext cx="11669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–ive to trivial</a:t>
              </a:r>
              <a:endParaRPr lang="en-US" altLang="en-US" sz="2000" u="none" dirty="0"/>
            </a:p>
          </p:txBody>
        </p:sp>
        <p:sp>
          <p:nvSpPr>
            <p:cNvPr id="147" name="Line 76"/>
            <p:cNvSpPr>
              <a:spLocks noChangeShapeType="1"/>
            </p:cNvSpPr>
            <p:nvPr/>
          </p:nvSpPr>
          <p:spPr bwMode="auto">
            <a:xfrm flipH="1">
              <a:off x="1266054" y="8394018"/>
              <a:ext cx="1060471"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sp>
        <p:nvSpPr>
          <p:cNvPr id="51" name="Content Placeholder 2"/>
          <p:cNvSpPr txBox="1">
            <a:spLocks/>
          </p:cNvSpPr>
          <p:nvPr/>
        </p:nvSpPr>
        <p:spPr bwMode="auto">
          <a:xfrm>
            <a:off x="7440092" y="7028018"/>
            <a:ext cx="5135525" cy="1015853"/>
          </a:xfrm>
          <a:prstGeom prst="rect">
            <a:avLst/>
          </a:prstGeom>
          <a:solidFill>
            <a:schemeClr val="bg1"/>
          </a:solidFill>
          <a:ln w="9525">
            <a:noFill/>
            <a:miter lim="800000"/>
            <a:headEnd/>
            <a:tailEnd/>
          </a:ln>
        </p:spPr>
        <p:txBody>
          <a:bodyPr vert="horz" wrap="square" lIns="91440" tIns="82800" rIns="91440" bIns="45720" numCol="1" anchor="t" anchorCtr="0" compatLnSpc="1">
            <a:prstTxWarp prst="textNoShape">
              <a:avLst/>
            </a:prstTxWarp>
          </a:bodyPr>
          <a:lstStyle>
            <a:lvl1pPr marL="355600" indent="-355600" algn="l" rtl="0" eaLnBrk="0" fontAlgn="base" hangingPunct="0">
              <a:lnSpc>
                <a:spcPct val="110000"/>
              </a:lnSpc>
              <a:spcBef>
                <a:spcPct val="5000"/>
              </a:spcBef>
              <a:spcAft>
                <a:spcPct val="0"/>
              </a:spcAft>
              <a:buClr>
                <a:srgbClr val="0000FF"/>
              </a:buClr>
              <a:buFont typeface="Symbol" pitchFamily="18" charset="2"/>
              <a:buChar char="·"/>
              <a:defRPr sz="3000">
                <a:solidFill>
                  <a:schemeClr val="tx1"/>
                </a:solidFill>
                <a:latin typeface="+mn-lt"/>
                <a:ea typeface="+mn-ea"/>
                <a:cs typeface="+mn-cs"/>
              </a:defRPr>
            </a:lvl1pPr>
            <a:lvl2pPr marL="723900" indent="-368300" algn="l" rtl="0" eaLnBrk="0" fontAlgn="base" hangingPunct="0">
              <a:lnSpc>
                <a:spcPct val="110000"/>
              </a:lnSpc>
              <a:spcBef>
                <a:spcPct val="5000"/>
              </a:spcBef>
              <a:spcAft>
                <a:spcPct val="0"/>
              </a:spcAft>
              <a:buClr>
                <a:srgbClr val="FF33CC"/>
              </a:buClr>
              <a:buFont typeface="Symbol" pitchFamily="18" charset="2"/>
              <a:buChar char="·"/>
              <a:defRPr sz="2800">
                <a:solidFill>
                  <a:schemeClr val="tx1"/>
                </a:solidFill>
                <a:latin typeface="+mn-lt"/>
              </a:defRPr>
            </a:lvl2pPr>
            <a:lvl3pPr marL="990600" indent="-246063" algn="l" rtl="0" eaLnBrk="0" fontAlgn="base" hangingPunct="0">
              <a:lnSpc>
                <a:spcPct val="110000"/>
              </a:lnSpc>
              <a:spcBef>
                <a:spcPct val="5000"/>
              </a:spcBef>
              <a:spcAft>
                <a:spcPct val="0"/>
              </a:spcAft>
              <a:buClr>
                <a:srgbClr val="33CC33"/>
              </a:buClr>
              <a:buChar char="•"/>
              <a:defRPr sz="2600">
                <a:solidFill>
                  <a:schemeClr val="tx1"/>
                </a:solidFill>
                <a:latin typeface="+mn-lt"/>
              </a:defRPr>
            </a:lvl3pPr>
            <a:lvl4pPr marL="2470352" indent="-587014" algn="l" rtl="0" eaLnBrk="0" fontAlgn="base" hangingPunct="0">
              <a:lnSpc>
                <a:spcPct val="110000"/>
              </a:lnSpc>
              <a:spcBef>
                <a:spcPct val="5000"/>
              </a:spcBef>
              <a:spcAft>
                <a:spcPct val="0"/>
              </a:spcAft>
              <a:buChar char="–"/>
              <a:defRPr sz="2400">
                <a:solidFill>
                  <a:schemeClr val="tx1"/>
                </a:solidFill>
                <a:latin typeface="+mn-lt"/>
              </a:defRPr>
            </a:lvl4pPr>
            <a:lvl5pPr marL="3081825" indent="-587014" algn="l" rtl="0" eaLnBrk="0" fontAlgn="base" hangingPunct="0">
              <a:lnSpc>
                <a:spcPct val="110000"/>
              </a:lnSpc>
              <a:spcBef>
                <a:spcPct val="5000"/>
              </a:spcBef>
              <a:spcAft>
                <a:spcPct val="0"/>
              </a:spcAft>
              <a:buChar char="»"/>
              <a:defRPr sz="2400">
                <a:solidFill>
                  <a:schemeClr val="tx1"/>
                </a:solidFill>
                <a:latin typeface="+mn-lt"/>
              </a:defRPr>
            </a:lvl5pPr>
            <a:lvl6pPr marL="3962347" indent="-587014" algn="l" rtl="0" eaLnBrk="0" fontAlgn="base" hangingPunct="0">
              <a:lnSpc>
                <a:spcPct val="95000"/>
              </a:lnSpc>
              <a:spcBef>
                <a:spcPct val="5000"/>
              </a:spcBef>
              <a:spcAft>
                <a:spcPct val="0"/>
              </a:spcAft>
              <a:buChar char="»"/>
              <a:defRPr sz="4237">
                <a:solidFill>
                  <a:schemeClr val="tx1"/>
                </a:solidFill>
                <a:latin typeface="+mn-lt"/>
              </a:defRPr>
            </a:lvl6pPr>
            <a:lvl7pPr marL="4842868" indent="-587014" algn="l" rtl="0" eaLnBrk="0" fontAlgn="base" hangingPunct="0">
              <a:lnSpc>
                <a:spcPct val="95000"/>
              </a:lnSpc>
              <a:spcBef>
                <a:spcPct val="5000"/>
              </a:spcBef>
              <a:spcAft>
                <a:spcPct val="0"/>
              </a:spcAft>
              <a:buChar char="»"/>
              <a:defRPr sz="4237">
                <a:solidFill>
                  <a:schemeClr val="tx1"/>
                </a:solidFill>
                <a:latin typeface="+mn-lt"/>
              </a:defRPr>
            </a:lvl7pPr>
            <a:lvl8pPr marL="5723390" indent="-587014" algn="l" rtl="0" eaLnBrk="0" fontAlgn="base" hangingPunct="0">
              <a:lnSpc>
                <a:spcPct val="95000"/>
              </a:lnSpc>
              <a:spcBef>
                <a:spcPct val="5000"/>
              </a:spcBef>
              <a:spcAft>
                <a:spcPct val="0"/>
              </a:spcAft>
              <a:buChar char="»"/>
              <a:defRPr sz="4237">
                <a:solidFill>
                  <a:schemeClr val="tx1"/>
                </a:solidFill>
                <a:latin typeface="+mn-lt"/>
              </a:defRPr>
            </a:lvl8pPr>
            <a:lvl9pPr marL="6603911" indent="-587014" algn="l" rtl="0" eaLnBrk="0" fontAlgn="base" hangingPunct="0">
              <a:lnSpc>
                <a:spcPct val="95000"/>
              </a:lnSpc>
              <a:spcBef>
                <a:spcPct val="5000"/>
              </a:spcBef>
              <a:spcAft>
                <a:spcPct val="0"/>
              </a:spcAft>
              <a:buChar char="»"/>
              <a:defRPr sz="4237">
                <a:solidFill>
                  <a:schemeClr val="tx1"/>
                </a:solidFill>
                <a:latin typeface="+mn-lt"/>
              </a:defRPr>
            </a:lvl9pPr>
          </a:lstStyle>
          <a:p>
            <a:pPr lvl="1">
              <a:lnSpc>
                <a:spcPct val="95000"/>
              </a:lnSpc>
            </a:pPr>
            <a:r>
              <a:rPr lang="en-AU" u="none" kern="0" dirty="0" smtClean="0"/>
              <a:t>This is a good method to deal with sampling uncertainty.</a:t>
            </a:r>
          </a:p>
        </p:txBody>
      </p:sp>
      <p:grpSp>
        <p:nvGrpSpPr>
          <p:cNvPr id="60" name="Group 59"/>
          <p:cNvGrpSpPr/>
          <p:nvPr/>
        </p:nvGrpSpPr>
        <p:grpSpPr>
          <a:xfrm>
            <a:off x="5038440" y="9276723"/>
            <a:ext cx="4229855" cy="307777"/>
            <a:chOff x="5038440" y="9276723"/>
            <a:chExt cx="4229855" cy="307777"/>
          </a:xfrm>
        </p:grpSpPr>
        <p:sp>
          <p:nvSpPr>
            <p:cNvPr id="61" name="Rectangle 60"/>
            <p:cNvSpPr>
              <a:spLocks noChangeArrowheads="1"/>
            </p:cNvSpPr>
            <p:nvPr/>
          </p:nvSpPr>
          <p:spPr bwMode="auto">
            <a:xfrm>
              <a:off x="6211838" y="9276723"/>
              <a:ext cx="3056457" cy="307777"/>
            </a:xfrm>
            <a:prstGeom prst="rect">
              <a:avLst/>
            </a:prstGeom>
            <a:noFill/>
            <a:ln>
              <a:noFill/>
            </a:ln>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2000" u="none" dirty="0" smtClean="0">
                  <a:solidFill>
                    <a:srgbClr val="000000"/>
                  </a:solidFill>
                  <a:latin typeface="Arial Narrow" panose="020B0606020202030204" pitchFamily="34" charset="0"/>
                </a:rPr>
                <a:t>unclear</a:t>
              </a:r>
              <a:endParaRPr lang="en-US" altLang="en-US" sz="2000" u="none" dirty="0"/>
            </a:p>
          </p:txBody>
        </p:sp>
        <p:cxnSp>
          <p:nvCxnSpPr>
            <p:cNvPr id="62" name="Straight Connector 61"/>
            <p:cNvCxnSpPr/>
            <p:nvPr/>
          </p:nvCxnSpPr>
          <p:spPr bwMode="auto">
            <a:xfrm>
              <a:off x="5038440" y="9430610"/>
              <a:ext cx="1082452" cy="13854"/>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3618584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left)">
                                      <p:cBhvr>
                                        <p:cTn id="36" dur="5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right)">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left)">
                                      <p:cBhvr>
                                        <p:cTn id="46" dur="5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37"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barn(outVertical)">
                                      <p:cBhvr>
                                        <p:cTn id="51" dur="500"/>
                                        <p:tgtEl>
                                          <p:spTgt spid="15"/>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nodeType="click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wipe(up)">
                                      <p:cBhvr>
                                        <p:cTn id="56" dur="500"/>
                                        <p:tgtEl>
                                          <p:spTgt spid="17"/>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84"/>
                                        </p:tgtEl>
                                        <p:attrNameLst>
                                          <p:attrName>style.visibility</p:attrName>
                                        </p:attrNameLst>
                                      </p:cBhvr>
                                      <p:to>
                                        <p:strVal val="visible"/>
                                      </p:to>
                                    </p:set>
                                    <p:animEffect transition="in" filter="wipe(left)">
                                      <p:cBhvr>
                                        <p:cTn id="65" dur="500"/>
                                        <p:tgtEl>
                                          <p:spTgt spid="84"/>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6"/>
                                        </p:tgtEl>
                                        <p:attrNameLst>
                                          <p:attrName>style.visibility</p:attrName>
                                        </p:attrNameLst>
                                      </p:cBhvr>
                                      <p:to>
                                        <p:strVal val="visible"/>
                                      </p:to>
                                    </p:set>
                                    <p:animEffect transition="in" filter="wipe(left)">
                                      <p:cBhvr>
                                        <p:cTn id="70" dur="500"/>
                                        <p:tgtEl>
                                          <p:spTgt spid="6"/>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66"/>
                                        </p:tgtEl>
                                        <p:attrNameLst>
                                          <p:attrName>style.visibility</p:attrName>
                                        </p:attrNameLst>
                                      </p:cBhvr>
                                      <p:to>
                                        <p:strVal val="visible"/>
                                      </p:to>
                                    </p:set>
                                    <p:animEffect transition="in" filter="wipe(left)">
                                      <p:cBhvr>
                                        <p:cTn id="75" dur="500"/>
                                        <p:tgtEl>
                                          <p:spTgt spid="66"/>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101"/>
                                        </p:tgtEl>
                                        <p:attrNameLst>
                                          <p:attrName>style.visibility</p:attrName>
                                        </p:attrNameLst>
                                      </p:cBhvr>
                                      <p:to>
                                        <p:strVal val="visible"/>
                                      </p:to>
                                    </p:set>
                                    <p:animEffect transition="in" filter="wipe(left)">
                                      <p:cBhvr>
                                        <p:cTn id="80" dur="500"/>
                                        <p:tgtEl>
                                          <p:spTgt spid="101"/>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grpId="0" nodeType="clickEffect">
                                  <p:stCondLst>
                                    <p:cond delay="0"/>
                                  </p:stCondLst>
                                  <p:childTnLst>
                                    <p:set>
                                      <p:cBhvr>
                                        <p:cTn id="84" dur="1" fill="hold">
                                          <p:stCondLst>
                                            <p:cond delay="0"/>
                                          </p:stCondLst>
                                        </p:cTn>
                                        <p:tgtEl>
                                          <p:spTgt spid="100"/>
                                        </p:tgtEl>
                                        <p:attrNameLst>
                                          <p:attrName>style.visibility</p:attrName>
                                        </p:attrNameLst>
                                      </p:cBhvr>
                                      <p:to>
                                        <p:strVal val="visible"/>
                                      </p:to>
                                    </p:set>
                                    <p:animEffect transition="in" filter="wipe(left)">
                                      <p:cBhvr>
                                        <p:cTn id="85" dur="500"/>
                                        <p:tgtEl>
                                          <p:spTgt spid="100"/>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0" nodeType="clickEffect">
                                  <p:stCondLst>
                                    <p:cond delay="0"/>
                                  </p:stCondLst>
                                  <p:childTnLst>
                                    <p:set>
                                      <p:cBhvr>
                                        <p:cTn id="89" dur="1" fill="hold">
                                          <p:stCondLst>
                                            <p:cond delay="0"/>
                                          </p:stCondLst>
                                        </p:cTn>
                                        <p:tgtEl>
                                          <p:spTgt spid="86"/>
                                        </p:tgtEl>
                                        <p:attrNameLst>
                                          <p:attrName>style.visibility</p:attrName>
                                        </p:attrNameLst>
                                      </p:cBhvr>
                                      <p:to>
                                        <p:strVal val="visible"/>
                                      </p:to>
                                    </p:set>
                                    <p:animEffect transition="in" filter="wipe(left)">
                                      <p:cBhvr>
                                        <p:cTn id="90" dur="500"/>
                                        <p:tgtEl>
                                          <p:spTgt spid="86"/>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68"/>
                                        </p:tgtEl>
                                        <p:attrNameLst>
                                          <p:attrName>style.visibility</p:attrName>
                                        </p:attrNameLst>
                                      </p:cBhvr>
                                      <p:to>
                                        <p:strVal val="visible"/>
                                      </p:to>
                                    </p:set>
                                    <p:animEffect transition="in" filter="wipe(left)">
                                      <p:cBhvr>
                                        <p:cTn id="95" dur="500"/>
                                        <p:tgtEl>
                                          <p:spTgt spid="68"/>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nodeType="clickEffect">
                                  <p:stCondLst>
                                    <p:cond delay="0"/>
                                  </p:stCondLst>
                                  <p:childTnLst>
                                    <p:set>
                                      <p:cBhvr>
                                        <p:cTn id="99" dur="1" fill="hold">
                                          <p:stCondLst>
                                            <p:cond delay="0"/>
                                          </p:stCondLst>
                                        </p:cTn>
                                        <p:tgtEl>
                                          <p:spTgt spid="7"/>
                                        </p:tgtEl>
                                        <p:attrNameLst>
                                          <p:attrName>style.visibility</p:attrName>
                                        </p:attrNameLst>
                                      </p:cBhvr>
                                      <p:to>
                                        <p:strVal val="visible"/>
                                      </p:to>
                                    </p:set>
                                    <p:animEffect transition="in" filter="wipe(left)">
                                      <p:cBhvr>
                                        <p:cTn id="100" dur="500"/>
                                        <p:tgtEl>
                                          <p:spTgt spid="7"/>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8" fill="hold" nodeType="clickEffect">
                                  <p:stCondLst>
                                    <p:cond delay="0"/>
                                  </p:stCondLst>
                                  <p:childTnLst>
                                    <p:set>
                                      <p:cBhvr>
                                        <p:cTn id="104" dur="1" fill="hold">
                                          <p:stCondLst>
                                            <p:cond delay="0"/>
                                          </p:stCondLst>
                                        </p:cTn>
                                        <p:tgtEl>
                                          <p:spTgt spid="8"/>
                                        </p:tgtEl>
                                        <p:attrNameLst>
                                          <p:attrName>style.visibility</p:attrName>
                                        </p:attrNameLst>
                                      </p:cBhvr>
                                      <p:to>
                                        <p:strVal val="visible"/>
                                      </p:to>
                                    </p:set>
                                    <p:animEffect transition="in" filter="wipe(left)">
                                      <p:cBhvr>
                                        <p:cTn id="105" dur="500"/>
                                        <p:tgtEl>
                                          <p:spTgt spid="8"/>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8" fill="hold" nodeType="clickEffect">
                                  <p:stCondLst>
                                    <p:cond delay="0"/>
                                  </p:stCondLst>
                                  <p:childTnLst>
                                    <p:set>
                                      <p:cBhvr>
                                        <p:cTn id="109" dur="1" fill="hold">
                                          <p:stCondLst>
                                            <p:cond delay="0"/>
                                          </p:stCondLst>
                                        </p:cTn>
                                        <p:tgtEl>
                                          <p:spTgt spid="9"/>
                                        </p:tgtEl>
                                        <p:attrNameLst>
                                          <p:attrName>style.visibility</p:attrName>
                                        </p:attrNameLst>
                                      </p:cBhvr>
                                      <p:to>
                                        <p:strVal val="visible"/>
                                      </p:to>
                                    </p:set>
                                    <p:animEffect transition="in" filter="wipe(left)">
                                      <p:cBhvr>
                                        <p:cTn id="110" dur="500"/>
                                        <p:tgtEl>
                                          <p:spTgt spid="9"/>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nodeType="clickEffect">
                                  <p:stCondLst>
                                    <p:cond delay="0"/>
                                  </p:stCondLst>
                                  <p:childTnLst>
                                    <p:set>
                                      <p:cBhvr>
                                        <p:cTn id="114" dur="1" fill="hold">
                                          <p:stCondLst>
                                            <p:cond delay="0"/>
                                          </p:stCondLst>
                                        </p:cTn>
                                        <p:tgtEl>
                                          <p:spTgt spid="10"/>
                                        </p:tgtEl>
                                        <p:attrNameLst>
                                          <p:attrName>style.visibility</p:attrName>
                                        </p:attrNameLst>
                                      </p:cBhvr>
                                      <p:to>
                                        <p:strVal val="visible"/>
                                      </p:to>
                                    </p:set>
                                    <p:animEffect transition="in" filter="wipe(left)">
                                      <p:cBhvr>
                                        <p:cTn id="115" dur="500"/>
                                        <p:tgtEl>
                                          <p:spTgt spid="10"/>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8" fill="hold" nodeType="clickEffect">
                                  <p:stCondLst>
                                    <p:cond delay="0"/>
                                  </p:stCondLst>
                                  <p:childTnLst>
                                    <p:set>
                                      <p:cBhvr>
                                        <p:cTn id="119" dur="1" fill="hold">
                                          <p:stCondLst>
                                            <p:cond delay="0"/>
                                          </p:stCondLst>
                                        </p:cTn>
                                        <p:tgtEl>
                                          <p:spTgt spid="11"/>
                                        </p:tgtEl>
                                        <p:attrNameLst>
                                          <p:attrName>style.visibility</p:attrName>
                                        </p:attrNameLst>
                                      </p:cBhvr>
                                      <p:to>
                                        <p:strVal val="visible"/>
                                      </p:to>
                                    </p:set>
                                    <p:animEffect transition="in" filter="wipe(left)">
                                      <p:cBhvr>
                                        <p:cTn id="120" dur="500"/>
                                        <p:tgtEl>
                                          <p:spTgt spid="11"/>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8" fill="hold" grpId="0" nodeType="clickEffect">
                                  <p:stCondLst>
                                    <p:cond delay="0"/>
                                  </p:stCondLst>
                                  <p:childTnLst>
                                    <p:set>
                                      <p:cBhvr>
                                        <p:cTn id="124" dur="1" fill="hold">
                                          <p:stCondLst>
                                            <p:cond delay="0"/>
                                          </p:stCondLst>
                                        </p:cTn>
                                        <p:tgtEl>
                                          <p:spTgt spid="131"/>
                                        </p:tgtEl>
                                        <p:attrNameLst>
                                          <p:attrName>style.visibility</p:attrName>
                                        </p:attrNameLst>
                                      </p:cBhvr>
                                      <p:to>
                                        <p:strVal val="visible"/>
                                      </p:to>
                                    </p:set>
                                    <p:animEffect transition="in" filter="wipe(left)">
                                      <p:cBhvr>
                                        <p:cTn id="125" dur="500"/>
                                        <p:tgtEl>
                                          <p:spTgt spid="131"/>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8" fill="hold" grpId="0" nodeType="clickEffect">
                                  <p:stCondLst>
                                    <p:cond delay="0"/>
                                  </p:stCondLst>
                                  <p:childTnLst>
                                    <p:set>
                                      <p:cBhvr>
                                        <p:cTn id="129" dur="1" fill="hold">
                                          <p:stCondLst>
                                            <p:cond delay="0"/>
                                          </p:stCondLst>
                                        </p:cTn>
                                        <p:tgtEl>
                                          <p:spTgt spid="130"/>
                                        </p:tgtEl>
                                        <p:attrNameLst>
                                          <p:attrName>style.visibility</p:attrName>
                                        </p:attrNameLst>
                                      </p:cBhvr>
                                      <p:to>
                                        <p:strVal val="visible"/>
                                      </p:to>
                                    </p:set>
                                    <p:animEffect transition="in" filter="wipe(left)">
                                      <p:cBhvr>
                                        <p:cTn id="130" dur="500"/>
                                        <p:tgtEl>
                                          <p:spTgt spid="130"/>
                                        </p:tgtEl>
                                      </p:cBhvr>
                                    </p:animEffect>
                                  </p:childTnLst>
                                </p:cTn>
                              </p:par>
                            </p:childTnLst>
                          </p:cTn>
                        </p:par>
                      </p:childTnLst>
                    </p:cTn>
                  </p:par>
                  <p:par>
                    <p:cTn id="131" fill="hold">
                      <p:stCondLst>
                        <p:cond delay="indefinite"/>
                      </p:stCondLst>
                      <p:childTnLst>
                        <p:par>
                          <p:cTn id="132" fill="hold">
                            <p:stCondLst>
                              <p:cond delay="0"/>
                            </p:stCondLst>
                            <p:childTnLst>
                              <p:par>
                                <p:cTn id="133" presetID="22" presetClass="entr" presetSubtype="8" fill="hold" nodeType="clickEffect">
                                  <p:stCondLst>
                                    <p:cond delay="0"/>
                                  </p:stCondLst>
                                  <p:childTnLst>
                                    <p:set>
                                      <p:cBhvr>
                                        <p:cTn id="134" dur="1" fill="hold">
                                          <p:stCondLst>
                                            <p:cond delay="0"/>
                                          </p:stCondLst>
                                        </p:cTn>
                                        <p:tgtEl>
                                          <p:spTgt spid="60"/>
                                        </p:tgtEl>
                                        <p:attrNameLst>
                                          <p:attrName>style.visibility</p:attrName>
                                        </p:attrNameLst>
                                      </p:cBhvr>
                                      <p:to>
                                        <p:strVal val="visible"/>
                                      </p:to>
                                    </p:set>
                                    <p:animEffect transition="in" filter="wipe(left)">
                                      <p:cBhvr>
                                        <p:cTn id="135" dur="500"/>
                                        <p:tgtEl>
                                          <p:spTgt spid="60"/>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8" fill="hold" grpId="0" nodeType="clickEffect">
                                  <p:stCondLst>
                                    <p:cond delay="0"/>
                                  </p:stCondLst>
                                  <p:childTnLst>
                                    <p:set>
                                      <p:cBhvr>
                                        <p:cTn id="139" dur="1" fill="hold">
                                          <p:stCondLst>
                                            <p:cond delay="0"/>
                                          </p:stCondLst>
                                        </p:cTn>
                                        <p:tgtEl>
                                          <p:spTgt spid="51"/>
                                        </p:tgtEl>
                                        <p:attrNameLst>
                                          <p:attrName>style.visibility</p:attrName>
                                        </p:attrNameLst>
                                      </p:cBhvr>
                                      <p:to>
                                        <p:strVal val="visible"/>
                                      </p:to>
                                    </p:set>
                                    <p:animEffect transition="in" filter="wipe(left)">
                                      <p:cBhvr>
                                        <p:cTn id="140"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autoUpdateAnimBg="0"/>
      <p:bldP spid="66" grpId="0"/>
      <p:bldP spid="84" grpId="0" animBg="1"/>
      <p:bldP spid="68" grpId="0"/>
      <p:bldP spid="86" grpId="0" animBg="1"/>
      <p:bldP spid="100" grpId="0"/>
      <p:bldP spid="101" grpId="0" animBg="1"/>
      <p:bldP spid="130" grpId="0"/>
      <p:bldP spid="131" grpId="0" animBg="1"/>
      <p:bldP spid="51"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012" y="56456"/>
            <a:ext cx="13023986" cy="9815512"/>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a:lnSpc>
                <a:spcPct val="105000"/>
              </a:lnSpc>
            </a:pPr>
            <a:r>
              <a:rPr lang="en-US" dirty="0" smtClean="0"/>
              <a:t>Improve the interpretation by introducing magnitude thresholds for moderate, large, very large and extremely large.</a:t>
            </a:r>
          </a:p>
          <a:p>
            <a:pPr lvl="1">
              <a:lnSpc>
                <a:spcPct val="105000"/>
              </a:lnSpc>
            </a:pPr>
            <a:endParaRPr lang="en-AU" dirty="0" smtClean="0"/>
          </a:p>
          <a:p>
            <a:pPr lvl="1">
              <a:lnSpc>
                <a:spcPct val="105000"/>
              </a:lnSpc>
            </a:pPr>
            <a:endParaRPr lang="en-AU" dirty="0"/>
          </a:p>
          <a:p>
            <a:pPr lvl="1">
              <a:lnSpc>
                <a:spcPct val="105000"/>
              </a:lnSpc>
            </a:pPr>
            <a:endParaRPr lang="en-AU" dirty="0" smtClean="0"/>
          </a:p>
          <a:p>
            <a:pPr lvl="1">
              <a:lnSpc>
                <a:spcPct val="105000"/>
              </a:lnSpc>
            </a:pPr>
            <a:endParaRPr lang="en-AU" dirty="0"/>
          </a:p>
          <a:p>
            <a:pPr lvl="1">
              <a:lnSpc>
                <a:spcPct val="105000"/>
              </a:lnSpc>
            </a:pPr>
            <a:endParaRPr lang="en-AU" sz="3200" dirty="0" smtClean="0"/>
          </a:p>
          <a:p>
            <a:pPr lvl="1">
              <a:lnSpc>
                <a:spcPct val="105000"/>
              </a:lnSpc>
            </a:pPr>
            <a:endParaRPr lang="en-AU" sz="3600" dirty="0"/>
          </a:p>
          <a:p>
            <a:pPr lvl="1">
              <a:lnSpc>
                <a:spcPct val="105000"/>
              </a:lnSpc>
            </a:pPr>
            <a:endParaRPr lang="en-AU" sz="3200" dirty="0" smtClean="0"/>
          </a:p>
          <a:p>
            <a:pPr lvl="1">
              <a:lnSpc>
                <a:spcPct val="105000"/>
              </a:lnSpc>
            </a:pPr>
            <a:endParaRPr lang="en-AU" sz="3200" dirty="0"/>
          </a:p>
          <a:p>
            <a:pPr marL="355600" lvl="1" indent="0">
              <a:lnSpc>
                <a:spcPct val="105000"/>
              </a:lnSpc>
              <a:buNone/>
            </a:pPr>
            <a:endParaRPr lang="en-AU" dirty="0"/>
          </a:p>
          <a:p>
            <a:pPr lvl="1">
              <a:lnSpc>
                <a:spcPct val="105000"/>
              </a:lnSpc>
            </a:pPr>
            <a:r>
              <a:rPr lang="en-AU" dirty="0" smtClean="0"/>
              <a:t>The thresholds for the various kinds of effect are in the sideshows in the article linked to </a:t>
            </a:r>
            <a:r>
              <a:rPr lang="en-AU" dirty="0">
                <a:hlinkClick r:id="rId2"/>
              </a:rPr>
              <a:t>Linear models &amp; effect magnitudes</a:t>
            </a:r>
            <a:r>
              <a:rPr lang="en-AU" dirty="0">
                <a:solidFill>
                  <a:srgbClr val="0000FF"/>
                </a:solidFill>
              </a:rPr>
              <a:t> </a:t>
            </a:r>
            <a:r>
              <a:rPr lang="en-AU" dirty="0"/>
              <a:t>at </a:t>
            </a:r>
            <a:r>
              <a:rPr lang="en-AU" dirty="0" smtClean="0"/>
              <a:t>sportsci.org. See also the appendix in the article </a:t>
            </a:r>
            <a:r>
              <a:rPr lang="en-AU" dirty="0" smtClean="0">
                <a:hlinkClick r:id="rId3"/>
              </a:rPr>
              <a:t>Magnitude-based Decisions as Hypothesis Tests</a:t>
            </a:r>
            <a:r>
              <a:rPr lang="en-AU" dirty="0" smtClean="0"/>
              <a:t> at sportsci.org/2020.</a:t>
            </a:r>
          </a:p>
          <a:p>
            <a:pPr lvl="1">
              <a:lnSpc>
                <a:spcPct val="105000"/>
              </a:lnSpc>
            </a:pPr>
            <a:r>
              <a:rPr lang="en-AU" dirty="0" smtClean="0"/>
              <a:t>Here are thresholds for small, moderate, large, very large and extremely large effects:</a:t>
            </a:r>
          </a:p>
          <a:p>
            <a:pPr lvl="2">
              <a:lnSpc>
                <a:spcPct val="105000"/>
              </a:lnSpc>
            </a:pPr>
            <a:r>
              <a:rPr lang="en-AU" dirty="0" smtClean="0"/>
              <a:t>correlations: ±0.10, ±0.30, ±0.50, ±0.70, ±0.90 (not for validity or reliability correlations!)</a:t>
            </a:r>
          </a:p>
          <a:p>
            <a:pPr lvl="2">
              <a:lnSpc>
                <a:spcPct val="105000"/>
              </a:lnSpc>
            </a:pPr>
            <a:r>
              <a:rPr lang="en-AU" dirty="0"/>
              <a:t>standardized differences in means: ±0.20, ±0.60, ±1.20, ± 2.0, ±</a:t>
            </a:r>
            <a:r>
              <a:rPr lang="en-AU" dirty="0" smtClean="0"/>
              <a:t>4.0 (use with caution!)</a:t>
            </a:r>
            <a:endParaRPr lang="en-AU" dirty="0"/>
          </a:p>
          <a:p>
            <a:pPr lvl="2">
              <a:lnSpc>
                <a:spcPct val="105000"/>
              </a:lnSpc>
            </a:pPr>
            <a:r>
              <a:rPr lang="en-AU" dirty="0"/>
              <a:t>changes in competition performance: ±0.30, ±0.90, ±1.6, ± 2.5, ±4.0 (of within-athlete variability)</a:t>
            </a:r>
          </a:p>
          <a:p>
            <a:pPr lvl="2">
              <a:lnSpc>
                <a:spcPct val="105000"/>
              </a:lnSpc>
            </a:pPr>
            <a:r>
              <a:rPr lang="en-AU" dirty="0" smtClean="0"/>
              <a:t>proportions: ±10%, ±30%, ±50%, ±70%, ±90% (for Likert scales and match winning/losing)</a:t>
            </a:r>
          </a:p>
          <a:p>
            <a:pPr lvl="2">
              <a:lnSpc>
                <a:spcPct val="105000"/>
              </a:lnSpc>
            </a:pPr>
            <a:r>
              <a:rPr lang="en-AU" dirty="0" smtClean="0"/>
              <a:t>count, risk and hazard ratios: ×/÷0.90, ×/÷0.70, ×/÷0.50, ×/÷0.30, ×/÷0.10 (e.g., for injuries).</a:t>
            </a:r>
          </a:p>
          <a:p>
            <a:pPr lvl="2">
              <a:lnSpc>
                <a:spcPct val="105000"/>
              </a:lnSpc>
            </a:pPr>
            <a:endParaRPr lang="en-AU" dirty="0" smtClean="0"/>
          </a:p>
          <a:p>
            <a:pPr lvl="1">
              <a:lnSpc>
                <a:spcPct val="105000"/>
              </a:lnSpc>
            </a:pPr>
            <a:endParaRPr lang="en-AU" dirty="0"/>
          </a:p>
        </p:txBody>
      </p:sp>
      <p:grpSp>
        <p:nvGrpSpPr>
          <p:cNvPr id="2" name="Group 1"/>
          <p:cNvGrpSpPr/>
          <p:nvPr/>
        </p:nvGrpSpPr>
        <p:grpSpPr>
          <a:xfrm>
            <a:off x="2363317" y="928661"/>
            <a:ext cx="6344327" cy="4513548"/>
            <a:chOff x="2363317" y="928661"/>
            <a:chExt cx="6344327" cy="4513548"/>
          </a:xfrm>
        </p:grpSpPr>
        <p:sp>
          <p:nvSpPr>
            <p:cNvPr id="76" name="Rectangle 51"/>
            <p:cNvSpPr>
              <a:spLocks noChangeArrowheads="1"/>
            </p:cNvSpPr>
            <p:nvPr/>
          </p:nvSpPr>
          <p:spPr bwMode="auto">
            <a:xfrm>
              <a:off x="2363317" y="1568624"/>
              <a:ext cx="1371147" cy="3865216"/>
            </a:xfrm>
            <a:prstGeom prst="rect">
              <a:avLst/>
            </a:prstGeom>
            <a:solidFill>
              <a:srgbClr val="EAD0F0"/>
            </a:solidFill>
            <a:ln>
              <a:noFill/>
            </a:ln>
          </p:spPr>
          <p:txBody>
            <a:bodyPr vert="horz" wrap="square" lIns="91440" tIns="45720" rIns="91440" bIns="45720" numCol="1" anchor="t" anchorCtr="0" compatLnSpc="1">
              <a:prstTxWarp prst="textNoShape">
                <a:avLst/>
              </a:prstTxWarp>
            </a:bodyPr>
            <a:lstStyle/>
            <a:p>
              <a:endParaRPr lang="en-AU" sz="2000"/>
            </a:p>
          </p:txBody>
        </p:sp>
        <p:sp>
          <p:nvSpPr>
            <p:cNvPr id="152" name="Rectangle 51"/>
            <p:cNvSpPr>
              <a:spLocks noChangeArrowheads="1"/>
            </p:cNvSpPr>
            <p:nvPr/>
          </p:nvSpPr>
          <p:spPr bwMode="auto">
            <a:xfrm>
              <a:off x="2363318" y="1568624"/>
              <a:ext cx="245360" cy="3865216"/>
            </a:xfrm>
            <a:prstGeom prst="rect">
              <a:avLst/>
            </a:prstGeom>
            <a:solidFill>
              <a:srgbClr val="DCB0E6"/>
            </a:solidFill>
            <a:ln>
              <a:noFill/>
            </a:ln>
          </p:spPr>
          <p:txBody>
            <a:bodyPr vert="horz" wrap="square" lIns="91440" tIns="45720" rIns="91440" bIns="45720" numCol="1" anchor="t" anchorCtr="0" compatLnSpc="1">
              <a:prstTxWarp prst="textNoShape">
                <a:avLst/>
              </a:prstTxWarp>
            </a:bodyPr>
            <a:lstStyle/>
            <a:p>
              <a:endParaRPr lang="en-AU" sz="2000"/>
            </a:p>
          </p:txBody>
        </p:sp>
        <p:sp>
          <p:nvSpPr>
            <p:cNvPr id="75" name="Rectangle 50"/>
            <p:cNvSpPr>
              <a:spLocks noChangeArrowheads="1"/>
            </p:cNvSpPr>
            <p:nvPr/>
          </p:nvSpPr>
          <p:spPr bwMode="auto">
            <a:xfrm>
              <a:off x="4445251" y="1568624"/>
              <a:ext cx="2226431" cy="3865216"/>
            </a:xfrm>
            <a:prstGeom prst="rect">
              <a:avLst/>
            </a:prstGeom>
            <a:solidFill>
              <a:srgbClr val="FFECAF"/>
            </a:solidFill>
            <a:ln>
              <a:noFill/>
            </a:ln>
          </p:spPr>
          <p:txBody>
            <a:bodyPr vert="horz" wrap="square" lIns="91440" tIns="45720" rIns="91440" bIns="45720" numCol="1" anchor="t" anchorCtr="0" compatLnSpc="1">
              <a:prstTxWarp prst="textNoShape">
                <a:avLst/>
              </a:prstTxWarp>
            </a:bodyPr>
            <a:lstStyle/>
            <a:p>
              <a:endParaRPr lang="en-AU" sz="2000"/>
            </a:p>
          </p:txBody>
        </p:sp>
        <p:sp>
          <p:nvSpPr>
            <p:cNvPr id="150" name="Rectangle 50"/>
            <p:cNvSpPr>
              <a:spLocks noChangeArrowheads="1"/>
            </p:cNvSpPr>
            <p:nvPr/>
          </p:nvSpPr>
          <p:spPr bwMode="auto">
            <a:xfrm>
              <a:off x="5595888" y="1568624"/>
              <a:ext cx="1075794" cy="3865216"/>
            </a:xfrm>
            <a:prstGeom prst="rect">
              <a:avLst/>
            </a:prstGeom>
            <a:solidFill>
              <a:srgbClr val="FFE181"/>
            </a:solidFill>
            <a:ln>
              <a:noFill/>
            </a:ln>
          </p:spPr>
          <p:txBody>
            <a:bodyPr vert="horz" wrap="square" lIns="91440" tIns="45720" rIns="91440" bIns="45720" numCol="1" anchor="t" anchorCtr="0" compatLnSpc="1">
              <a:prstTxWarp prst="textNoShape">
                <a:avLst/>
              </a:prstTxWarp>
            </a:bodyPr>
            <a:lstStyle/>
            <a:p>
              <a:endParaRPr lang="en-AU" sz="2000"/>
            </a:p>
          </p:txBody>
        </p:sp>
        <p:sp>
          <p:nvSpPr>
            <p:cNvPr id="77" name="Rectangle 52"/>
            <p:cNvSpPr>
              <a:spLocks noChangeArrowheads="1"/>
            </p:cNvSpPr>
            <p:nvPr/>
          </p:nvSpPr>
          <p:spPr bwMode="auto">
            <a:xfrm>
              <a:off x="3614131" y="1568624"/>
              <a:ext cx="986938" cy="3865216"/>
            </a:xfrm>
            <a:prstGeom prst="rect">
              <a:avLst/>
            </a:prstGeom>
            <a:solidFill>
              <a:srgbClr val="E0FFC1"/>
            </a:solidFill>
            <a:ln>
              <a:noFill/>
            </a:ln>
          </p:spPr>
          <p:txBody>
            <a:bodyPr vert="horz" wrap="square" lIns="91440" tIns="45720" rIns="91440" bIns="45720" numCol="1" anchor="t" anchorCtr="0" compatLnSpc="1">
              <a:prstTxWarp prst="textNoShape">
                <a:avLst/>
              </a:prstTxWarp>
            </a:bodyPr>
            <a:lstStyle/>
            <a:p>
              <a:endParaRPr lang="en-AU" sz="2000"/>
            </a:p>
          </p:txBody>
        </p:sp>
        <p:cxnSp>
          <p:nvCxnSpPr>
            <p:cNvPr id="78" name="Straight Connector 77"/>
            <p:cNvCxnSpPr/>
            <p:nvPr/>
          </p:nvCxnSpPr>
          <p:spPr bwMode="auto">
            <a:xfrm>
              <a:off x="3598390" y="1568624"/>
              <a:ext cx="0" cy="3873585"/>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Connector 78"/>
            <p:cNvCxnSpPr/>
            <p:nvPr/>
          </p:nvCxnSpPr>
          <p:spPr bwMode="auto">
            <a:xfrm>
              <a:off x="4593005" y="1568624"/>
              <a:ext cx="0" cy="3873585"/>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Line 55"/>
            <p:cNvSpPr>
              <a:spLocks noChangeShapeType="1"/>
            </p:cNvSpPr>
            <p:nvPr/>
          </p:nvSpPr>
          <p:spPr bwMode="auto">
            <a:xfrm>
              <a:off x="2363318" y="5433840"/>
              <a:ext cx="6344326" cy="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65" name="Rectangle 56"/>
            <p:cNvSpPr>
              <a:spLocks noChangeArrowheads="1"/>
            </p:cNvSpPr>
            <p:nvPr/>
          </p:nvSpPr>
          <p:spPr bwMode="auto">
            <a:xfrm>
              <a:off x="6774422" y="1230373"/>
              <a:ext cx="127874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90000"/>
                </a:lnSpc>
                <a:spcAft>
                  <a:spcPts val="0"/>
                </a:spcAft>
              </a:pPr>
              <a:r>
                <a:rPr lang="en-US" altLang="en-US" sz="2000" u="none" dirty="0" smtClean="0">
                  <a:solidFill>
                    <a:srgbClr val="000000"/>
                  </a:solidFill>
                  <a:latin typeface="Arial Narrow" panose="020B0606020202030204" pitchFamily="34" charset="0"/>
                </a:rPr>
                <a:t>the effect is…</a:t>
              </a:r>
              <a:endParaRPr lang="en-US" altLang="en-US" sz="2000" u="none" dirty="0"/>
            </a:p>
          </p:txBody>
        </p:sp>
        <p:sp>
          <p:nvSpPr>
            <p:cNvPr id="72" name="Rectangle 56"/>
            <p:cNvSpPr>
              <a:spLocks noChangeArrowheads="1"/>
            </p:cNvSpPr>
            <p:nvPr/>
          </p:nvSpPr>
          <p:spPr bwMode="auto">
            <a:xfrm>
              <a:off x="6774422" y="928661"/>
              <a:ext cx="10996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90000"/>
                </a:lnSpc>
                <a:spcAft>
                  <a:spcPts val="0"/>
                </a:spcAft>
              </a:pPr>
              <a:r>
                <a:rPr lang="en-US" altLang="en-US" sz="2000" u="none" dirty="0" smtClean="0">
                  <a:solidFill>
                    <a:srgbClr val="000000"/>
                  </a:solidFill>
                  <a:latin typeface="Arial Narrow" panose="020B0606020202030204" pitchFamily="34" charset="0"/>
                </a:rPr>
                <a:t>Conclusion:</a:t>
              </a:r>
              <a:endParaRPr lang="en-US" altLang="en-US" sz="2000" u="none" dirty="0"/>
            </a:p>
          </p:txBody>
        </p:sp>
        <p:sp>
          <p:nvSpPr>
            <p:cNvPr id="80" name="Rectangle 61"/>
            <p:cNvSpPr>
              <a:spLocks noChangeArrowheads="1"/>
            </p:cNvSpPr>
            <p:nvPr/>
          </p:nvSpPr>
          <p:spPr bwMode="auto">
            <a:xfrm>
              <a:off x="4627644" y="1134118"/>
              <a:ext cx="9409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000" u="none" dirty="0" smtClean="0">
                  <a:solidFill>
                    <a:srgbClr val="000000"/>
                  </a:solidFill>
                  <a:latin typeface="Arial Narrow" panose="020B0606020202030204" pitchFamily="34" charset="0"/>
                </a:rPr>
                <a:t>small</a:t>
              </a:r>
              <a:r>
                <a:rPr lang="en-US" altLang="en-US" sz="1100" u="none" dirty="0" smtClean="0">
                  <a:solidFill>
                    <a:srgbClr val="000000"/>
                  </a:solidFill>
                  <a:latin typeface="Arial Narrow" panose="020B0606020202030204" pitchFamily="34" charset="0"/>
                </a:rPr>
                <a:t> </a:t>
              </a:r>
              <a:r>
                <a:rPr lang="en-US" altLang="en-US" sz="2000" u="none" dirty="0" smtClean="0">
                  <a:solidFill>
                    <a:srgbClr val="000000"/>
                  </a:solidFill>
                  <a:latin typeface="Arial Narrow" panose="020B0606020202030204" pitchFamily="34" charset="0"/>
                </a:rPr>
                <a:t>+ive</a:t>
              </a:r>
              <a:endParaRPr lang="en-US" altLang="en-US" sz="2000" u="none" dirty="0"/>
            </a:p>
          </p:txBody>
        </p:sp>
        <p:sp>
          <p:nvSpPr>
            <p:cNvPr id="81" name="Rectangle 63"/>
            <p:cNvSpPr>
              <a:spLocks noChangeArrowheads="1"/>
            </p:cNvSpPr>
            <p:nvPr/>
          </p:nvSpPr>
          <p:spPr bwMode="auto">
            <a:xfrm>
              <a:off x="2648293" y="1134118"/>
              <a:ext cx="9345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000" u="none" dirty="0" smtClean="0">
                  <a:solidFill>
                    <a:srgbClr val="000000"/>
                  </a:solidFill>
                  <a:latin typeface="Arial Narrow" panose="020B0606020202030204" pitchFamily="34" charset="0"/>
                </a:rPr>
                <a:t>small –ive</a:t>
              </a:r>
              <a:endParaRPr lang="en-US" altLang="en-US" sz="2000" u="none" dirty="0"/>
            </a:p>
          </p:txBody>
        </p:sp>
        <p:sp>
          <p:nvSpPr>
            <p:cNvPr id="82" name="Rectangle 66"/>
            <p:cNvSpPr>
              <a:spLocks noChangeArrowheads="1"/>
            </p:cNvSpPr>
            <p:nvPr/>
          </p:nvSpPr>
          <p:spPr bwMode="auto">
            <a:xfrm>
              <a:off x="3898117" y="1134118"/>
              <a:ext cx="3735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a:solidFill>
                    <a:srgbClr val="000000"/>
                  </a:solidFill>
                  <a:latin typeface="Arial Narrow" panose="020B0606020202030204" pitchFamily="34" charset="0"/>
                </a:rPr>
                <a:t>trivial</a:t>
              </a:r>
              <a:endParaRPr lang="en-US" altLang="en-US" sz="2000" u="none" dirty="0"/>
            </a:p>
          </p:txBody>
        </p:sp>
        <p:cxnSp>
          <p:nvCxnSpPr>
            <p:cNvPr id="90" name="Straight Arrow Connector 89"/>
            <p:cNvCxnSpPr/>
            <p:nvPr/>
          </p:nvCxnSpPr>
          <p:spPr bwMode="auto">
            <a:xfrm flipH="1">
              <a:off x="2608678" y="1469453"/>
              <a:ext cx="974485" cy="0"/>
            </a:xfrm>
            <a:prstGeom prst="straightConnector1">
              <a:avLst/>
            </a:prstGeom>
            <a:solidFill>
              <a:schemeClr val="accent1"/>
            </a:solidFill>
            <a:ln w="9525" cap="flat" cmpd="sng" algn="ctr">
              <a:solidFill>
                <a:schemeClr val="tx1"/>
              </a:solidFill>
              <a:prstDash val="solid"/>
              <a:round/>
              <a:headEnd type="none"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Straight Arrow Connector 90"/>
            <p:cNvCxnSpPr/>
            <p:nvPr/>
          </p:nvCxnSpPr>
          <p:spPr bwMode="auto">
            <a:xfrm>
              <a:off x="4627395" y="1470990"/>
              <a:ext cx="924090" cy="0"/>
            </a:xfrm>
            <a:prstGeom prst="straightConnector1">
              <a:avLst/>
            </a:prstGeom>
            <a:solidFill>
              <a:schemeClr val="accent1"/>
            </a:solidFill>
            <a:ln w="9525" cap="flat" cmpd="sng" algn="ctr">
              <a:solidFill>
                <a:schemeClr val="tx1"/>
              </a:solidFill>
              <a:prstDash val="solid"/>
              <a:round/>
              <a:headEnd type="none"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Straight Arrow Connector 91"/>
            <p:cNvCxnSpPr/>
            <p:nvPr/>
          </p:nvCxnSpPr>
          <p:spPr bwMode="auto">
            <a:xfrm flipH="1">
              <a:off x="3623545" y="1470990"/>
              <a:ext cx="969461" cy="0"/>
            </a:xfrm>
            <a:prstGeom prst="straightConnector1">
              <a:avLst/>
            </a:prstGeom>
            <a:solidFill>
              <a:schemeClr val="accent1"/>
            </a:solidFill>
            <a:ln w="9525" cap="flat" cmpd="sng" algn="ctr">
              <a:solidFill>
                <a:schemeClr val="tx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3" name="Line 55"/>
            <p:cNvSpPr>
              <a:spLocks noChangeShapeType="1"/>
            </p:cNvSpPr>
            <p:nvPr/>
          </p:nvSpPr>
          <p:spPr bwMode="auto">
            <a:xfrm>
              <a:off x="2363317" y="1568835"/>
              <a:ext cx="6344326" cy="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154" name="Rectangle 61"/>
            <p:cNvSpPr>
              <a:spLocks noChangeArrowheads="1"/>
            </p:cNvSpPr>
            <p:nvPr/>
          </p:nvSpPr>
          <p:spPr bwMode="auto">
            <a:xfrm>
              <a:off x="5701960" y="1132965"/>
              <a:ext cx="8880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000" u="none" dirty="0" smtClean="0">
                  <a:solidFill>
                    <a:srgbClr val="000000"/>
                  </a:solidFill>
                  <a:latin typeface="Arial Narrow" panose="020B0606020202030204" pitchFamily="34" charset="0"/>
                </a:rPr>
                <a:t>moderate</a:t>
              </a:r>
              <a:endParaRPr lang="en-US" altLang="en-US" sz="2000" u="none" dirty="0"/>
            </a:p>
          </p:txBody>
        </p:sp>
        <p:cxnSp>
          <p:nvCxnSpPr>
            <p:cNvPr id="155" name="Straight Arrow Connector 154"/>
            <p:cNvCxnSpPr/>
            <p:nvPr/>
          </p:nvCxnSpPr>
          <p:spPr bwMode="auto">
            <a:xfrm>
              <a:off x="5592014" y="1469837"/>
              <a:ext cx="1079668" cy="0"/>
            </a:xfrm>
            <a:prstGeom prst="straightConnector1">
              <a:avLst/>
            </a:prstGeom>
            <a:solidFill>
              <a:schemeClr val="accent1"/>
            </a:solidFill>
            <a:ln w="9525" cap="flat" cmpd="sng" algn="ctr">
              <a:solidFill>
                <a:schemeClr val="tx1"/>
              </a:solidFill>
              <a:prstDash val="solid"/>
              <a:round/>
              <a:headEnd type="none"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6" name="Straight Arrow Connector 155"/>
            <p:cNvCxnSpPr/>
            <p:nvPr/>
          </p:nvCxnSpPr>
          <p:spPr bwMode="auto">
            <a:xfrm flipH="1">
              <a:off x="2363319" y="1469453"/>
              <a:ext cx="219494" cy="0"/>
            </a:xfrm>
            <a:prstGeom prst="straightConnector1">
              <a:avLst/>
            </a:prstGeom>
            <a:solidFill>
              <a:schemeClr val="accent1"/>
            </a:solidFill>
            <a:ln w="9525" cap="flat" cmpd="sng" algn="ctr">
              <a:solidFill>
                <a:schemeClr val="tx1"/>
              </a:solidFill>
              <a:prstDash val="solid"/>
              <a:round/>
              <a:headEnd type="none"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7" name="Straight Connector 156"/>
            <p:cNvCxnSpPr/>
            <p:nvPr/>
          </p:nvCxnSpPr>
          <p:spPr bwMode="auto">
            <a:xfrm>
              <a:off x="2608678" y="1568624"/>
              <a:ext cx="0" cy="3873585"/>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8" name="Straight Connector 157"/>
            <p:cNvCxnSpPr/>
            <p:nvPr/>
          </p:nvCxnSpPr>
          <p:spPr bwMode="auto">
            <a:xfrm>
              <a:off x="5583653" y="1560255"/>
              <a:ext cx="0" cy="3873585"/>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66" name="Rectangle 56"/>
          <p:cNvSpPr>
            <a:spLocks noChangeArrowheads="1"/>
          </p:cNvSpPr>
          <p:nvPr/>
        </p:nvSpPr>
        <p:spPr bwMode="auto">
          <a:xfrm>
            <a:off x="6774421" y="1590413"/>
            <a:ext cx="21191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small to moderate +ive</a:t>
            </a:r>
            <a:endParaRPr lang="en-US" altLang="en-US" sz="2000" u="none" dirty="0"/>
          </a:p>
        </p:txBody>
      </p:sp>
      <p:sp>
        <p:nvSpPr>
          <p:cNvPr id="84" name="Line 76"/>
          <p:cNvSpPr>
            <a:spLocks noChangeShapeType="1"/>
          </p:cNvSpPr>
          <p:nvPr/>
        </p:nvSpPr>
        <p:spPr bwMode="auto">
          <a:xfrm flipH="1">
            <a:off x="5242047" y="1758156"/>
            <a:ext cx="1254300"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nvGrpSpPr>
          <p:cNvPr id="4" name="Group 3"/>
          <p:cNvGrpSpPr/>
          <p:nvPr/>
        </p:nvGrpSpPr>
        <p:grpSpPr>
          <a:xfrm>
            <a:off x="4366614" y="2290707"/>
            <a:ext cx="4526977" cy="307777"/>
            <a:chOff x="4366614" y="2290707"/>
            <a:chExt cx="4526977" cy="307777"/>
          </a:xfrm>
        </p:grpSpPr>
        <p:sp>
          <p:nvSpPr>
            <p:cNvPr id="68" name="Rectangle 56"/>
            <p:cNvSpPr>
              <a:spLocks noChangeArrowheads="1"/>
            </p:cNvSpPr>
            <p:nvPr/>
          </p:nvSpPr>
          <p:spPr bwMode="auto">
            <a:xfrm>
              <a:off x="6774421" y="2290707"/>
              <a:ext cx="21191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trivial to moderate +ive</a:t>
              </a:r>
              <a:endParaRPr lang="en-US" altLang="en-US" sz="2000" u="none" dirty="0"/>
            </a:p>
          </p:txBody>
        </p:sp>
        <p:sp>
          <p:nvSpPr>
            <p:cNvPr id="86" name="Line 76"/>
            <p:cNvSpPr>
              <a:spLocks noChangeShapeType="1"/>
            </p:cNvSpPr>
            <p:nvPr/>
          </p:nvSpPr>
          <p:spPr bwMode="auto">
            <a:xfrm flipH="1">
              <a:off x="4366614" y="2458450"/>
              <a:ext cx="1315355"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grpSp>
        <p:nvGrpSpPr>
          <p:cNvPr id="8" name="Group 7"/>
          <p:cNvGrpSpPr/>
          <p:nvPr/>
        </p:nvGrpSpPr>
        <p:grpSpPr>
          <a:xfrm>
            <a:off x="2507333" y="4391589"/>
            <a:ext cx="6379847" cy="307777"/>
            <a:chOff x="2507333" y="4391589"/>
            <a:chExt cx="6379847" cy="307777"/>
          </a:xfrm>
        </p:grpSpPr>
        <p:sp>
          <p:nvSpPr>
            <p:cNvPr id="69" name="Rectangle 56"/>
            <p:cNvSpPr>
              <a:spLocks noChangeArrowheads="1"/>
            </p:cNvSpPr>
            <p:nvPr/>
          </p:nvSpPr>
          <p:spPr bwMode="auto">
            <a:xfrm>
              <a:off x="6774422" y="4391589"/>
              <a:ext cx="211275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moderate –ive to trivial</a:t>
              </a:r>
              <a:endParaRPr lang="en-US" altLang="en-US" sz="2000" u="none" dirty="0"/>
            </a:p>
          </p:txBody>
        </p:sp>
        <p:sp>
          <p:nvSpPr>
            <p:cNvPr id="87" name="Line 76"/>
            <p:cNvSpPr>
              <a:spLocks noChangeShapeType="1"/>
            </p:cNvSpPr>
            <p:nvPr/>
          </p:nvSpPr>
          <p:spPr bwMode="auto">
            <a:xfrm>
              <a:off x="2507333" y="4559332"/>
              <a:ext cx="1330993"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sp>
        <p:nvSpPr>
          <p:cNvPr id="100" name="Rectangle 56"/>
          <p:cNvSpPr>
            <a:spLocks noChangeArrowheads="1"/>
          </p:cNvSpPr>
          <p:nvPr/>
        </p:nvSpPr>
        <p:spPr bwMode="auto">
          <a:xfrm>
            <a:off x="6774421" y="1940560"/>
            <a:ext cx="193322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small (to small) +ive</a:t>
            </a:r>
            <a:endParaRPr lang="en-US" altLang="en-US" sz="2000" u="none" dirty="0"/>
          </a:p>
        </p:txBody>
      </p:sp>
      <p:sp>
        <p:nvSpPr>
          <p:cNvPr id="101" name="Line 76"/>
          <p:cNvSpPr>
            <a:spLocks noChangeShapeType="1"/>
          </p:cNvSpPr>
          <p:nvPr/>
        </p:nvSpPr>
        <p:spPr bwMode="auto">
          <a:xfrm flipH="1">
            <a:off x="4710658" y="2108303"/>
            <a:ext cx="780455"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nvGrpSpPr>
          <p:cNvPr id="5" name="Group 4"/>
          <p:cNvGrpSpPr/>
          <p:nvPr/>
        </p:nvGrpSpPr>
        <p:grpSpPr>
          <a:xfrm>
            <a:off x="3734463" y="2640854"/>
            <a:ext cx="4761583" cy="657924"/>
            <a:chOff x="3734463" y="2640854"/>
            <a:chExt cx="4761583" cy="657924"/>
          </a:xfrm>
        </p:grpSpPr>
        <p:sp>
          <p:nvSpPr>
            <p:cNvPr id="70" name="Rectangle 69"/>
            <p:cNvSpPr>
              <a:spLocks noChangeArrowheads="1"/>
            </p:cNvSpPr>
            <p:nvPr/>
          </p:nvSpPr>
          <p:spPr bwMode="auto">
            <a:xfrm>
              <a:off x="6774421" y="2991001"/>
              <a:ext cx="17216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trivial to small +ive</a:t>
              </a:r>
              <a:endParaRPr lang="en-US" altLang="en-US" sz="2000" u="none" dirty="0"/>
            </a:p>
          </p:txBody>
        </p:sp>
        <p:sp>
          <p:nvSpPr>
            <p:cNvPr id="88" name="Line 76"/>
            <p:cNvSpPr>
              <a:spLocks noChangeShapeType="1"/>
            </p:cNvSpPr>
            <p:nvPr/>
          </p:nvSpPr>
          <p:spPr bwMode="auto">
            <a:xfrm flipH="1">
              <a:off x="3734463" y="3158744"/>
              <a:ext cx="976193"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112" name="Rectangle 56"/>
            <p:cNvSpPr>
              <a:spLocks noChangeArrowheads="1"/>
            </p:cNvSpPr>
            <p:nvPr/>
          </p:nvSpPr>
          <p:spPr bwMode="auto">
            <a:xfrm>
              <a:off x="6774421" y="2640854"/>
              <a:ext cx="17216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trivial to small +ive</a:t>
              </a:r>
              <a:endParaRPr lang="en-US" altLang="en-US" sz="2000" u="none" dirty="0"/>
            </a:p>
          </p:txBody>
        </p:sp>
        <p:sp>
          <p:nvSpPr>
            <p:cNvPr id="113" name="Line 76"/>
            <p:cNvSpPr>
              <a:spLocks noChangeShapeType="1"/>
            </p:cNvSpPr>
            <p:nvPr/>
          </p:nvSpPr>
          <p:spPr bwMode="auto">
            <a:xfrm flipH="1">
              <a:off x="3898117" y="2808597"/>
              <a:ext cx="1315355"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grpSp>
        <p:nvGrpSpPr>
          <p:cNvPr id="9" name="Group 8"/>
          <p:cNvGrpSpPr/>
          <p:nvPr/>
        </p:nvGrpSpPr>
        <p:grpSpPr>
          <a:xfrm>
            <a:off x="2435325" y="4741736"/>
            <a:ext cx="6451855" cy="307777"/>
            <a:chOff x="2435325" y="4741736"/>
            <a:chExt cx="6451855" cy="307777"/>
          </a:xfrm>
        </p:grpSpPr>
        <p:sp>
          <p:nvSpPr>
            <p:cNvPr id="118" name="Rectangle 56"/>
            <p:cNvSpPr>
              <a:spLocks noChangeArrowheads="1"/>
            </p:cNvSpPr>
            <p:nvPr/>
          </p:nvSpPr>
          <p:spPr bwMode="auto">
            <a:xfrm>
              <a:off x="6774422" y="4741736"/>
              <a:ext cx="211275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moderate to small –ive</a:t>
              </a:r>
              <a:endParaRPr lang="en-US" altLang="en-US" sz="2000" u="none" dirty="0"/>
            </a:p>
          </p:txBody>
        </p:sp>
        <p:sp>
          <p:nvSpPr>
            <p:cNvPr id="119" name="Line 76"/>
            <p:cNvSpPr>
              <a:spLocks noChangeShapeType="1"/>
            </p:cNvSpPr>
            <p:nvPr/>
          </p:nvSpPr>
          <p:spPr bwMode="auto">
            <a:xfrm>
              <a:off x="2435325" y="4909479"/>
              <a:ext cx="864096"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grpSp>
        <p:nvGrpSpPr>
          <p:cNvPr id="10" name="Group 9"/>
          <p:cNvGrpSpPr/>
          <p:nvPr/>
        </p:nvGrpSpPr>
        <p:grpSpPr>
          <a:xfrm>
            <a:off x="2737349" y="5091888"/>
            <a:ext cx="6202729" cy="307777"/>
            <a:chOff x="2737349" y="5091888"/>
            <a:chExt cx="6202729" cy="307777"/>
          </a:xfrm>
        </p:grpSpPr>
        <p:sp>
          <p:nvSpPr>
            <p:cNvPr id="130" name="Rectangle 129"/>
            <p:cNvSpPr>
              <a:spLocks noChangeArrowheads="1"/>
            </p:cNvSpPr>
            <p:nvPr/>
          </p:nvSpPr>
          <p:spPr bwMode="auto">
            <a:xfrm>
              <a:off x="6774421" y="5091888"/>
              <a:ext cx="21656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2000" u="none" dirty="0" smtClean="0">
                  <a:solidFill>
                    <a:srgbClr val="000000"/>
                  </a:solidFill>
                  <a:latin typeface="Arial Narrow" panose="020B0606020202030204" pitchFamily="34" charset="0"/>
                </a:rPr>
                <a:t>small –ive to small +ive</a:t>
              </a:r>
              <a:endParaRPr lang="en-US" altLang="en-US" sz="2000" u="none" dirty="0"/>
            </a:p>
          </p:txBody>
        </p:sp>
        <p:sp>
          <p:nvSpPr>
            <p:cNvPr id="131" name="Line 76"/>
            <p:cNvSpPr>
              <a:spLocks noChangeShapeType="1"/>
            </p:cNvSpPr>
            <p:nvPr/>
          </p:nvSpPr>
          <p:spPr bwMode="auto">
            <a:xfrm flipH="1">
              <a:off x="2737349" y="5259631"/>
              <a:ext cx="2201953"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grpSp>
        <p:nvGrpSpPr>
          <p:cNvPr id="6" name="Group 5"/>
          <p:cNvGrpSpPr/>
          <p:nvPr/>
        </p:nvGrpSpPr>
        <p:grpSpPr>
          <a:xfrm>
            <a:off x="3734463" y="3341148"/>
            <a:ext cx="4452204" cy="307777"/>
            <a:chOff x="3734463" y="3341148"/>
            <a:chExt cx="4452204" cy="307777"/>
          </a:xfrm>
        </p:grpSpPr>
        <p:sp>
          <p:nvSpPr>
            <p:cNvPr id="136" name="Rectangle 135"/>
            <p:cNvSpPr>
              <a:spLocks noChangeArrowheads="1"/>
            </p:cNvSpPr>
            <p:nvPr/>
          </p:nvSpPr>
          <p:spPr bwMode="auto">
            <a:xfrm>
              <a:off x="6774421" y="3341148"/>
              <a:ext cx="14122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trivial (to trivial)</a:t>
              </a:r>
              <a:endParaRPr lang="en-US" altLang="en-US" sz="2000" u="none" dirty="0"/>
            </a:p>
          </p:txBody>
        </p:sp>
        <p:sp>
          <p:nvSpPr>
            <p:cNvPr id="137" name="Line 76"/>
            <p:cNvSpPr>
              <a:spLocks noChangeShapeType="1"/>
            </p:cNvSpPr>
            <p:nvPr/>
          </p:nvSpPr>
          <p:spPr bwMode="auto">
            <a:xfrm flipH="1">
              <a:off x="3734463" y="3508891"/>
              <a:ext cx="710788"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grpSp>
        <p:nvGrpSpPr>
          <p:cNvPr id="7" name="Group 6"/>
          <p:cNvGrpSpPr/>
          <p:nvPr/>
        </p:nvGrpSpPr>
        <p:grpSpPr>
          <a:xfrm>
            <a:off x="3002035" y="3691295"/>
            <a:ext cx="5487599" cy="657924"/>
            <a:chOff x="3002035" y="3691295"/>
            <a:chExt cx="5487599" cy="657924"/>
          </a:xfrm>
        </p:grpSpPr>
        <p:sp>
          <p:nvSpPr>
            <p:cNvPr id="124" name="Rectangle 123"/>
            <p:cNvSpPr>
              <a:spLocks noChangeArrowheads="1"/>
            </p:cNvSpPr>
            <p:nvPr/>
          </p:nvSpPr>
          <p:spPr bwMode="auto">
            <a:xfrm>
              <a:off x="6774421" y="3691295"/>
              <a:ext cx="17152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small –ive to trivial</a:t>
              </a:r>
              <a:endParaRPr lang="en-US" altLang="en-US" sz="2000" u="none" dirty="0"/>
            </a:p>
          </p:txBody>
        </p:sp>
        <p:sp>
          <p:nvSpPr>
            <p:cNvPr id="125" name="Line 76"/>
            <p:cNvSpPr>
              <a:spLocks noChangeShapeType="1"/>
            </p:cNvSpPr>
            <p:nvPr/>
          </p:nvSpPr>
          <p:spPr bwMode="auto">
            <a:xfrm flipH="1">
              <a:off x="3376767" y="3859038"/>
              <a:ext cx="1060471"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sp>
          <p:nvSpPr>
            <p:cNvPr id="146" name="Rectangle 145"/>
            <p:cNvSpPr>
              <a:spLocks noChangeArrowheads="1"/>
            </p:cNvSpPr>
            <p:nvPr/>
          </p:nvSpPr>
          <p:spPr bwMode="auto">
            <a:xfrm>
              <a:off x="6774421" y="4041442"/>
              <a:ext cx="17152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u="none" dirty="0" smtClean="0">
                  <a:solidFill>
                    <a:srgbClr val="000000"/>
                  </a:solidFill>
                  <a:latin typeface="Arial Narrow" panose="020B0606020202030204" pitchFamily="34" charset="0"/>
                </a:rPr>
                <a:t>small –ive to trivial</a:t>
              </a:r>
              <a:endParaRPr lang="en-US" altLang="en-US" sz="2000" u="none" dirty="0"/>
            </a:p>
          </p:txBody>
        </p:sp>
        <p:sp>
          <p:nvSpPr>
            <p:cNvPr id="147" name="Line 76"/>
            <p:cNvSpPr>
              <a:spLocks noChangeShapeType="1"/>
            </p:cNvSpPr>
            <p:nvPr/>
          </p:nvSpPr>
          <p:spPr bwMode="auto">
            <a:xfrm flipH="1">
              <a:off x="3002035" y="4209185"/>
              <a:ext cx="1060471" cy="0"/>
            </a:xfrm>
            <a:prstGeom prst="line">
              <a:avLst/>
            </a:prstGeom>
            <a:noFill/>
            <a:ln w="76200" cap="flat">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sz="2000"/>
            </a:p>
          </p:txBody>
        </p:sp>
      </p:grpSp>
      <p:grpSp>
        <p:nvGrpSpPr>
          <p:cNvPr id="58" name="Group 57"/>
          <p:cNvGrpSpPr/>
          <p:nvPr/>
        </p:nvGrpSpPr>
        <p:grpSpPr>
          <a:xfrm>
            <a:off x="6729738" y="5091229"/>
            <a:ext cx="5198241" cy="307777"/>
            <a:chOff x="3985646" y="9276723"/>
            <a:chExt cx="5198241" cy="307777"/>
          </a:xfrm>
        </p:grpSpPr>
        <p:sp>
          <p:nvSpPr>
            <p:cNvPr id="60" name="Rectangle 59"/>
            <p:cNvSpPr>
              <a:spLocks noChangeArrowheads="1"/>
            </p:cNvSpPr>
            <p:nvPr/>
          </p:nvSpPr>
          <p:spPr bwMode="auto">
            <a:xfrm>
              <a:off x="6211838" y="9276723"/>
              <a:ext cx="2972049" cy="307777"/>
            </a:xfrm>
            <a:prstGeom prst="rect">
              <a:avLst/>
            </a:prstGeom>
            <a:noFill/>
            <a:ln>
              <a:noFill/>
            </a:ln>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2000" u="none" dirty="0" smtClean="0">
                  <a:solidFill>
                    <a:srgbClr val="000000"/>
                  </a:solidFill>
                  <a:latin typeface="Arial Narrow" panose="020B0606020202030204" pitchFamily="34" charset="0"/>
                </a:rPr>
                <a:t>unclear</a:t>
              </a:r>
              <a:endParaRPr lang="en-US" altLang="en-US" sz="2000" u="none" dirty="0"/>
            </a:p>
          </p:txBody>
        </p:sp>
        <p:cxnSp>
          <p:nvCxnSpPr>
            <p:cNvPr id="61" name="Straight Connector 60"/>
            <p:cNvCxnSpPr/>
            <p:nvPr/>
          </p:nvCxnSpPr>
          <p:spPr bwMode="auto">
            <a:xfrm>
              <a:off x="3985646" y="9445125"/>
              <a:ext cx="2193302" cy="13853"/>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62" name="Content Placeholder 2"/>
          <p:cNvSpPr txBox="1">
            <a:spLocks/>
          </p:cNvSpPr>
          <p:nvPr/>
        </p:nvSpPr>
        <p:spPr bwMode="auto">
          <a:xfrm>
            <a:off x="9346493" y="2090557"/>
            <a:ext cx="3666219" cy="1558368"/>
          </a:xfrm>
          <a:prstGeom prst="rect">
            <a:avLst/>
          </a:prstGeom>
          <a:solidFill>
            <a:schemeClr val="bg1"/>
          </a:solidFill>
          <a:ln w="9525">
            <a:noFill/>
            <a:miter lim="800000"/>
            <a:headEnd/>
            <a:tailEnd/>
          </a:ln>
        </p:spPr>
        <p:txBody>
          <a:bodyPr vert="horz" wrap="square" lIns="91440" tIns="82800" rIns="91440" bIns="45720" numCol="1" anchor="t" anchorCtr="0" compatLnSpc="1">
            <a:prstTxWarp prst="textNoShape">
              <a:avLst/>
            </a:prstTxWarp>
          </a:bodyPr>
          <a:lstStyle>
            <a:lvl1pPr marL="355600" indent="-355600" algn="l" rtl="0" eaLnBrk="0" fontAlgn="base" hangingPunct="0">
              <a:lnSpc>
                <a:spcPct val="110000"/>
              </a:lnSpc>
              <a:spcBef>
                <a:spcPct val="5000"/>
              </a:spcBef>
              <a:spcAft>
                <a:spcPct val="0"/>
              </a:spcAft>
              <a:buClr>
                <a:srgbClr val="0000FF"/>
              </a:buClr>
              <a:buFont typeface="Symbol" pitchFamily="18" charset="2"/>
              <a:buChar char="·"/>
              <a:defRPr sz="3000">
                <a:solidFill>
                  <a:schemeClr val="tx1"/>
                </a:solidFill>
                <a:latin typeface="+mn-lt"/>
                <a:ea typeface="+mn-ea"/>
                <a:cs typeface="+mn-cs"/>
              </a:defRPr>
            </a:lvl1pPr>
            <a:lvl2pPr marL="723900" indent="-368300" algn="l" rtl="0" eaLnBrk="0" fontAlgn="base" hangingPunct="0">
              <a:lnSpc>
                <a:spcPct val="110000"/>
              </a:lnSpc>
              <a:spcBef>
                <a:spcPct val="5000"/>
              </a:spcBef>
              <a:spcAft>
                <a:spcPct val="0"/>
              </a:spcAft>
              <a:buClr>
                <a:srgbClr val="FF33CC"/>
              </a:buClr>
              <a:buFont typeface="Symbol" pitchFamily="18" charset="2"/>
              <a:buChar char="·"/>
              <a:defRPr sz="2800">
                <a:solidFill>
                  <a:schemeClr val="tx1"/>
                </a:solidFill>
                <a:latin typeface="+mn-lt"/>
              </a:defRPr>
            </a:lvl2pPr>
            <a:lvl3pPr marL="990600" indent="-246063" algn="l" rtl="0" eaLnBrk="0" fontAlgn="base" hangingPunct="0">
              <a:lnSpc>
                <a:spcPct val="110000"/>
              </a:lnSpc>
              <a:spcBef>
                <a:spcPct val="5000"/>
              </a:spcBef>
              <a:spcAft>
                <a:spcPct val="0"/>
              </a:spcAft>
              <a:buClr>
                <a:srgbClr val="33CC33"/>
              </a:buClr>
              <a:buChar char="•"/>
              <a:defRPr sz="2600">
                <a:solidFill>
                  <a:schemeClr val="tx1"/>
                </a:solidFill>
                <a:latin typeface="+mn-lt"/>
              </a:defRPr>
            </a:lvl3pPr>
            <a:lvl4pPr marL="2470352" indent="-587014" algn="l" rtl="0" eaLnBrk="0" fontAlgn="base" hangingPunct="0">
              <a:lnSpc>
                <a:spcPct val="110000"/>
              </a:lnSpc>
              <a:spcBef>
                <a:spcPct val="5000"/>
              </a:spcBef>
              <a:spcAft>
                <a:spcPct val="0"/>
              </a:spcAft>
              <a:buChar char="–"/>
              <a:defRPr sz="2400">
                <a:solidFill>
                  <a:schemeClr val="tx1"/>
                </a:solidFill>
                <a:latin typeface="+mn-lt"/>
              </a:defRPr>
            </a:lvl4pPr>
            <a:lvl5pPr marL="3081825" indent="-587014" algn="l" rtl="0" eaLnBrk="0" fontAlgn="base" hangingPunct="0">
              <a:lnSpc>
                <a:spcPct val="110000"/>
              </a:lnSpc>
              <a:spcBef>
                <a:spcPct val="5000"/>
              </a:spcBef>
              <a:spcAft>
                <a:spcPct val="0"/>
              </a:spcAft>
              <a:buChar char="»"/>
              <a:defRPr sz="2400">
                <a:solidFill>
                  <a:schemeClr val="tx1"/>
                </a:solidFill>
                <a:latin typeface="+mn-lt"/>
              </a:defRPr>
            </a:lvl5pPr>
            <a:lvl6pPr marL="3962347" indent="-587014" algn="l" rtl="0" eaLnBrk="0" fontAlgn="base" hangingPunct="0">
              <a:lnSpc>
                <a:spcPct val="95000"/>
              </a:lnSpc>
              <a:spcBef>
                <a:spcPct val="5000"/>
              </a:spcBef>
              <a:spcAft>
                <a:spcPct val="0"/>
              </a:spcAft>
              <a:buChar char="»"/>
              <a:defRPr sz="4237">
                <a:solidFill>
                  <a:schemeClr val="tx1"/>
                </a:solidFill>
                <a:latin typeface="+mn-lt"/>
              </a:defRPr>
            </a:lvl6pPr>
            <a:lvl7pPr marL="4842868" indent="-587014" algn="l" rtl="0" eaLnBrk="0" fontAlgn="base" hangingPunct="0">
              <a:lnSpc>
                <a:spcPct val="95000"/>
              </a:lnSpc>
              <a:spcBef>
                <a:spcPct val="5000"/>
              </a:spcBef>
              <a:spcAft>
                <a:spcPct val="0"/>
              </a:spcAft>
              <a:buChar char="»"/>
              <a:defRPr sz="4237">
                <a:solidFill>
                  <a:schemeClr val="tx1"/>
                </a:solidFill>
                <a:latin typeface="+mn-lt"/>
              </a:defRPr>
            </a:lvl7pPr>
            <a:lvl8pPr marL="5723390" indent="-587014" algn="l" rtl="0" eaLnBrk="0" fontAlgn="base" hangingPunct="0">
              <a:lnSpc>
                <a:spcPct val="95000"/>
              </a:lnSpc>
              <a:spcBef>
                <a:spcPct val="5000"/>
              </a:spcBef>
              <a:spcAft>
                <a:spcPct val="0"/>
              </a:spcAft>
              <a:buChar char="»"/>
              <a:defRPr sz="4237">
                <a:solidFill>
                  <a:schemeClr val="tx1"/>
                </a:solidFill>
                <a:latin typeface="+mn-lt"/>
              </a:defRPr>
            </a:lvl8pPr>
            <a:lvl9pPr marL="6603911" indent="-587014" algn="l" rtl="0" eaLnBrk="0" fontAlgn="base" hangingPunct="0">
              <a:lnSpc>
                <a:spcPct val="95000"/>
              </a:lnSpc>
              <a:spcBef>
                <a:spcPct val="5000"/>
              </a:spcBef>
              <a:spcAft>
                <a:spcPct val="0"/>
              </a:spcAft>
              <a:buChar char="»"/>
              <a:defRPr sz="4237">
                <a:solidFill>
                  <a:schemeClr val="tx1"/>
                </a:solidFill>
                <a:latin typeface="+mn-lt"/>
              </a:defRPr>
            </a:lvl9pPr>
          </a:lstStyle>
          <a:p>
            <a:pPr marL="354013" lvl="1" indent="-354013">
              <a:lnSpc>
                <a:spcPct val="95000"/>
              </a:lnSpc>
            </a:pPr>
            <a:r>
              <a:rPr lang="en-AU" u="none" kern="0" dirty="0" smtClean="0"/>
              <a:t>This is a better method</a:t>
            </a:r>
            <a:br>
              <a:rPr lang="en-AU" u="none" kern="0" dirty="0" smtClean="0"/>
            </a:br>
            <a:r>
              <a:rPr lang="en-AU" u="none" kern="0" dirty="0" smtClean="0"/>
              <a:t>to deal with sampling uncertainty.</a:t>
            </a:r>
          </a:p>
        </p:txBody>
      </p:sp>
    </p:spTree>
    <p:extLst>
      <p:ext uri="{BB962C8B-B14F-4D97-AF65-F5344CB8AC3E}">
        <p14:creationId xmlns:p14="http://schemas.microsoft.com/office/powerpoint/2010/main" val="4142690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4"/>
                                        </p:tgtEl>
                                        <p:attrNameLst>
                                          <p:attrName>style.visibility</p:attrName>
                                        </p:attrNameLst>
                                      </p:cBhvr>
                                      <p:to>
                                        <p:strVal val="visible"/>
                                      </p:to>
                                    </p:set>
                                    <p:animEffect transition="in" filter="wipe(left)">
                                      <p:cBhvr>
                                        <p:cTn id="16" dur="500"/>
                                        <p:tgtEl>
                                          <p:spTgt spid="8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6"/>
                                        </p:tgtEl>
                                        <p:attrNameLst>
                                          <p:attrName>style.visibility</p:attrName>
                                        </p:attrNameLst>
                                      </p:cBhvr>
                                      <p:to>
                                        <p:strVal val="visible"/>
                                      </p:to>
                                    </p:set>
                                    <p:animEffect transition="in" filter="wipe(left)">
                                      <p:cBhvr>
                                        <p:cTn id="21" dur="500"/>
                                        <p:tgtEl>
                                          <p:spTgt spid="6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01"/>
                                        </p:tgtEl>
                                        <p:attrNameLst>
                                          <p:attrName>style.visibility</p:attrName>
                                        </p:attrNameLst>
                                      </p:cBhvr>
                                      <p:to>
                                        <p:strVal val="visible"/>
                                      </p:to>
                                    </p:set>
                                    <p:animEffect transition="in" filter="wipe(left)">
                                      <p:cBhvr>
                                        <p:cTn id="26" dur="500"/>
                                        <p:tgtEl>
                                          <p:spTgt spid="10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00"/>
                                        </p:tgtEl>
                                        <p:attrNameLst>
                                          <p:attrName>style.visibility</p:attrName>
                                        </p:attrNameLst>
                                      </p:cBhvr>
                                      <p:to>
                                        <p:strVal val="visible"/>
                                      </p:to>
                                    </p:set>
                                    <p:animEffect transition="in" filter="wipe(left)">
                                      <p:cBhvr>
                                        <p:cTn id="31" dur="500"/>
                                        <p:tgtEl>
                                          <p:spTgt spid="10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ipe(left)">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left)">
                                      <p:cBhvr>
                                        <p:cTn id="41" dur="5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wipe(left)">
                                      <p:cBhvr>
                                        <p:cTn id="46" dur="500"/>
                                        <p:tgtEl>
                                          <p:spTgt spid="6"/>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wipe(left)">
                                      <p:cBhvr>
                                        <p:cTn id="51" dur="500"/>
                                        <p:tgtEl>
                                          <p:spTgt spid="7"/>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wipe(left)">
                                      <p:cBhvr>
                                        <p:cTn id="56" dur="500"/>
                                        <p:tgtEl>
                                          <p:spTgt spid="8"/>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wipe(left)">
                                      <p:cBhvr>
                                        <p:cTn id="61" dur="500"/>
                                        <p:tgtEl>
                                          <p:spTgt spid="9"/>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wipe(left)">
                                      <p:cBhvr>
                                        <p:cTn id="66" dur="500"/>
                                        <p:tgtEl>
                                          <p:spTgt spid="10"/>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nodeType="clickEffect">
                                  <p:stCondLst>
                                    <p:cond delay="0"/>
                                  </p:stCondLst>
                                  <p:childTnLst>
                                    <p:set>
                                      <p:cBhvr>
                                        <p:cTn id="70" dur="1" fill="hold">
                                          <p:stCondLst>
                                            <p:cond delay="0"/>
                                          </p:stCondLst>
                                        </p:cTn>
                                        <p:tgtEl>
                                          <p:spTgt spid="58"/>
                                        </p:tgtEl>
                                        <p:attrNameLst>
                                          <p:attrName>style.visibility</p:attrName>
                                        </p:attrNameLst>
                                      </p:cBhvr>
                                      <p:to>
                                        <p:strVal val="visible"/>
                                      </p:to>
                                    </p:set>
                                    <p:animEffect transition="in" filter="wipe(left)">
                                      <p:cBhvr>
                                        <p:cTn id="71" dur="500"/>
                                        <p:tgtEl>
                                          <p:spTgt spid="58"/>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62"/>
                                        </p:tgtEl>
                                        <p:attrNameLst>
                                          <p:attrName>style.visibility</p:attrName>
                                        </p:attrNameLst>
                                      </p:cBhvr>
                                      <p:to>
                                        <p:strVal val="visible"/>
                                      </p:to>
                                    </p:set>
                                    <p:animEffect transition="in" filter="wipe(left)">
                                      <p:cBhvr>
                                        <p:cTn id="76" dur="500"/>
                                        <p:tgtEl>
                                          <p:spTgt spid="62"/>
                                        </p:tgtEl>
                                      </p:cBhvr>
                                    </p:animEffec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499"/>
                                          </p:stCondLst>
                                        </p:cTn>
                                        <p:tgtEl>
                                          <p:spTgt spid="3">
                                            <p:txEl>
                                              <p:pRg st="10" end="10"/>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499"/>
                                          </p:stCondLst>
                                        </p:cTn>
                                        <p:tgtEl>
                                          <p:spTgt spid="3">
                                            <p:txEl>
                                              <p:pRg st="11" end="11"/>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499"/>
                                          </p:stCondLst>
                                        </p:cTn>
                                        <p:tgtEl>
                                          <p:spTgt spid="3">
                                            <p:txEl>
                                              <p:pRg st="12" end="12"/>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499"/>
                                          </p:stCondLst>
                                        </p:cTn>
                                        <p:tgtEl>
                                          <p:spTgt spid="3">
                                            <p:txEl>
                                              <p:pRg st="13" end="13"/>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499"/>
                                          </p:stCondLst>
                                        </p:cTn>
                                        <p:tgtEl>
                                          <p:spTgt spid="3">
                                            <p:txEl>
                                              <p:pRg st="14" end="14"/>
                                            </p:txEl>
                                          </p:spTgt>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499"/>
                                          </p:stCondLst>
                                        </p:cTn>
                                        <p:tgtEl>
                                          <p:spTgt spid="3">
                                            <p:txEl>
                                              <p:pRg st="15" end="15"/>
                                            </p:txEl>
                                          </p:spTgt>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499"/>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autoUpdateAnimBg="0"/>
      <p:bldP spid="66" grpId="0"/>
      <p:bldP spid="84" grpId="0" animBg="1"/>
      <p:bldP spid="100" grpId="0"/>
      <p:bldP spid="101" grpId="0" animBg="1"/>
      <p:bldP spid="6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012" y="56456"/>
            <a:ext cx="13023986" cy="8568952"/>
          </a:xfrm>
          <a:solidFill>
            <a:schemeClr val="bg1"/>
          </a:solidFill>
          <a:ln w="9525">
            <a:solidFill>
              <a:schemeClr val="tx1"/>
            </a:solidFill>
            <a:miter lim="800000"/>
            <a:headEnd/>
            <a:tailEnd/>
          </a:ln>
        </p:spPr>
        <p:txBody>
          <a:bodyPr vert="horz" wrap="square" lIns="91440" tIns="82800" rIns="91440" bIns="45720" numCol="1" anchor="t" anchorCtr="0" compatLnSpc="1">
            <a:prstTxWarp prst="textNoShape">
              <a:avLst/>
            </a:prstTxWarp>
          </a:bodyPr>
          <a:lstStyle/>
          <a:p>
            <a:pPr>
              <a:lnSpc>
                <a:spcPct val="105000"/>
              </a:lnSpc>
            </a:pPr>
            <a:r>
              <a:rPr lang="en-US" b="1" dirty="0" smtClean="0"/>
              <a:t>Bootstrapping</a:t>
            </a:r>
            <a:r>
              <a:rPr lang="en-US" dirty="0" smtClean="0"/>
              <a:t> or </a:t>
            </a:r>
            <a:r>
              <a:rPr lang="en-US" b="1" dirty="0" smtClean="0"/>
              <a:t>resampling</a:t>
            </a:r>
            <a:r>
              <a:rPr lang="en-US" dirty="0" smtClean="0"/>
              <a:t> is a method for generating confidence limits, when you have "difficult" effects for which the usual sampling distribution is not known.</a:t>
            </a:r>
          </a:p>
          <a:p>
            <a:pPr lvl="1">
              <a:lnSpc>
                <a:spcPct val="105000"/>
              </a:lnSpc>
            </a:pPr>
            <a:r>
              <a:rPr lang="en-US" dirty="0" smtClean="0"/>
              <a:t>Example: a comparison of two correlation coefficients from the same sample.</a:t>
            </a:r>
          </a:p>
          <a:p>
            <a:pPr lvl="1">
              <a:lnSpc>
                <a:spcPct val="105000"/>
              </a:lnSpc>
            </a:pPr>
            <a:r>
              <a:rPr lang="en-US" dirty="0" smtClean="0"/>
              <a:t>Bootstrapping gives the same confidence limits as those from known sampling distributions.</a:t>
            </a:r>
          </a:p>
          <a:p>
            <a:pPr lvl="1">
              <a:lnSpc>
                <a:spcPct val="105000"/>
              </a:lnSpc>
            </a:pPr>
            <a:r>
              <a:rPr lang="en-US" dirty="0" smtClean="0"/>
              <a:t>With this method, you make an imaginary population consisting of your sample duplicated infinitely.</a:t>
            </a:r>
          </a:p>
          <a:p>
            <a:pPr lvl="1">
              <a:lnSpc>
                <a:spcPct val="105000"/>
              </a:lnSpc>
            </a:pPr>
            <a:r>
              <a:rPr lang="en-US" dirty="0" smtClean="0"/>
              <a:t>You then draw randomly a sample of the same size as your original sample from this population.</a:t>
            </a:r>
          </a:p>
          <a:p>
            <a:pPr lvl="1">
              <a:lnSpc>
                <a:spcPct val="105000"/>
              </a:lnSpc>
            </a:pPr>
            <a:r>
              <a:rPr lang="en-US" dirty="0" smtClean="0"/>
              <a:t>Draw at least 3000 samples in this manner.</a:t>
            </a:r>
          </a:p>
          <a:p>
            <a:pPr lvl="2">
              <a:lnSpc>
                <a:spcPct val="105000"/>
              </a:lnSpc>
            </a:pPr>
            <a:r>
              <a:rPr lang="en-US" dirty="0" smtClean="0"/>
              <a:t>You actually do </a:t>
            </a:r>
            <a:r>
              <a:rPr lang="en-US" dirty="0"/>
              <a:t>it </a:t>
            </a:r>
            <a:r>
              <a:rPr lang="en-US" dirty="0" smtClean="0"/>
              <a:t>by </a:t>
            </a:r>
            <a:r>
              <a:rPr lang="en-US" b="1" dirty="0" smtClean="0"/>
              <a:t>randomly sampling with replacement</a:t>
            </a:r>
            <a:r>
              <a:rPr lang="en-US" dirty="0" smtClean="0"/>
              <a:t> from your original sample.</a:t>
            </a:r>
          </a:p>
          <a:p>
            <a:pPr lvl="1">
              <a:lnSpc>
                <a:spcPct val="105000"/>
              </a:lnSpc>
            </a:pPr>
            <a:r>
              <a:rPr lang="en-US" dirty="0" smtClean="0"/>
              <a:t>The resulting distribution of values is the sampling distribution you want. It's pure magic!</a:t>
            </a:r>
          </a:p>
          <a:p>
            <a:pPr lvl="2">
              <a:lnSpc>
                <a:spcPct val="105000"/>
              </a:lnSpc>
            </a:pPr>
            <a:r>
              <a:rPr lang="en-US" dirty="0" smtClean="0"/>
              <a:t>The sample size needs to be at least 20 for the method to work properly.</a:t>
            </a:r>
          </a:p>
          <a:p>
            <a:pPr lvl="1">
              <a:lnSpc>
                <a:spcPct val="105000"/>
              </a:lnSpc>
            </a:pPr>
            <a:r>
              <a:rPr lang="en-US" dirty="0" smtClean="0"/>
              <a:t>The median of the 3000+ values should be the same as the original sample statistic.</a:t>
            </a:r>
          </a:p>
          <a:p>
            <a:pPr lvl="2">
              <a:lnSpc>
                <a:spcPct val="105000"/>
              </a:lnSpc>
            </a:pPr>
            <a:r>
              <a:rPr lang="en-US" dirty="0" smtClean="0"/>
              <a:t>If it's not, you've done something wrong!</a:t>
            </a:r>
          </a:p>
          <a:p>
            <a:pPr lvl="1">
              <a:lnSpc>
                <a:spcPct val="105000"/>
              </a:lnSpc>
            </a:pPr>
            <a:r>
              <a:rPr lang="en-US" dirty="0" smtClean="0"/>
              <a:t>And the </a:t>
            </a:r>
            <a:r>
              <a:rPr lang="en-US" b="1" dirty="0" smtClean="0"/>
              <a:t>5th percentile </a:t>
            </a:r>
            <a:r>
              <a:rPr lang="en-US" dirty="0" smtClean="0"/>
              <a:t>and the </a:t>
            </a:r>
            <a:r>
              <a:rPr lang="en-US" b="1" dirty="0" smtClean="0"/>
              <a:t>95th percentile</a:t>
            </a:r>
            <a:r>
              <a:rPr lang="en-US" dirty="0" smtClean="0"/>
              <a:t> of the 3000+ values are the lower and upper 90% confidence limits.</a:t>
            </a:r>
          </a:p>
          <a:p>
            <a:pPr lvl="1">
              <a:lnSpc>
                <a:spcPct val="105000"/>
              </a:lnSpc>
            </a:pPr>
            <a:r>
              <a:rPr lang="en-US" dirty="0" smtClean="0"/>
              <a:t>The bootstrapped distribution of values can also be used with the various methods for dealing with sampling uncertainty.</a:t>
            </a:r>
            <a:endParaRPr lang="en-AU" dirty="0" smtClean="0"/>
          </a:p>
          <a:p>
            <a:pPr lvl="1">
              <a:lnSpc>
                <a:spcPct val="105000"/>
              </a:lnSpc>
            </a:pPr>
            <a:endParaRPr lang="en-AU" dirty="0"/>
          </a:p>
        </p:txBody>
      </p:sp>
    </p:spTree>
    <p:extLst>
      <p:ext uri="{BB962C8B-B14F-4D97-AF65-F5344CB8AC3E}">
        <p14:creationId xmlns:p14="http://schemas.microsoft.com/office/powerpoint/2010/main" val="1641227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10.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11.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12.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13.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2.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3.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4.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5.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6.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7.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8.xml><?xml version="1.0" encoding="utf-8"?>
<p:tagLst xmlns:a="http://schemas.openxmlformats.org/drawingml/2006/main" xmlns:r="http://schemas.openxmlformats.org/officeDocument/2006/relationships" xmlns:p="http://schemas.openxmlformats.org/presentationml/2006/main">
  <p:tag name="TIMING" val="|0.9|4|3.3|8.5|3|3.3|7.9|4.5|7|5.6|2.4"/>
</p:tagLst>
</file>

<file path=ppt/tags/tag9.xml><?xml version="1.0" encoding="utf-8"?>
<p:tagLst xmlns:a="http://schemas.openxmlformats.org/drawingml/2006/main" xmlns:r="http://schemas.openxmlformats.org/officeDocument/2006/relationships" xmlns:p="http://schemas.openxmlformats.org/presentationml/2006/main">
  <p:tag name="TIMING" val="|0.9|4|3.3|8.5|3|3.3|7.9|4.5|7|5.6|2.4"/>
</p:tagLst>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fontScheme name="Default Desig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600" b="0"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600" b="0"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Default Design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Default Design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171756</TotalTime>
  <Words>7278</Words>
  <Application>Microsoft Office PowerPoint</Application>
  <PresentationFormat>Custom</PresentationFormat>
  <Paragraphs>591</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Arial Narrow</vt:lpstr>
      <vt:lpstr>Symbol</vt:lpstr>
      <vt:lpstr>Times New Roman</vt:lpstr>
      <vt:lpstr>Default Design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 Uncertainty Made Easy</dc:title>
  <dc:creator>Will Hopkins</dc:creator>
  <cp:lastModifiedBy>Will</cp:lastModifiedBy>
  <cp:revision>1556</cp:revision>
  <cp:lastPrinted>2001-02-09T23:28:35Z</cp:lastPrinted>
  <dcterms:created xsi:type="dcterms:W3CDTF">2000-10-24T19:26:03Z</dcterms:created>
  <dcterms:modified xsi:type="dcterms:W3CDTF">2022-12-12T00:06:41Z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7dc88d9-fa17-47eb-a208-3e66f59d50e5_Enabled">
    <vt:lpwstr>true</vt:lpwstr>
  </property>
  <property fmtid="{D5CDD505-2E9C-101B-9397-08002B2CF9AE}" pid="3" name="MSIP_Label_d7dc88d9-fa17-47eb-a208-3e66f59d50e5_SetDate">
    <vt:lpwstr>2022-10-12T23:51:22Z</vt:lpwstr>
  </property>
  <property fmtid="{D5CDD505-2E9C-101B-9397-08002B2CF9AE}" pid="4" name="MSIP_Label_d7dc88d9-fa17-47eb-a208-3e66f59d50e5_Method">
    <vt:lpwstr>Standard</vt:lpwstr>
  </property>
  <property fmtid="{D5CDD505-2E9C-101B-9397-08002B2CF9AE}" pid="5" name="MSIP_Label_d7dc88d9-fa17-47eb-a208-3e66f59d50e5_Name">
    <vt:lpwstr>Internal</vt:lpwstr>
  </property>
  <property fmtid="{D5CDD505-2E9C-101B-9397-08002B2CF9AE}" pid="6" name="MSIP_Label_d7dc88d9-fa17-47eb-a208-3e66f59d50e5_SiteId">
    <vt:lpwstr>d51ba343-9258-4ea6-9907-426d8c84ec12</vt:lpwstr>
  </property>
  <property fmtid="{D5CDD505-2E9C-101B-9397-08002B2CF9AE}" pid="7" name="MSIP_Label_d7dc88d9-fa17-47eb-a208-3e66f59d50e5_ActionId">
    <vt:lpwstr>9c5fe97f-9e09-4cc7-83fa-0c5492734b69</vt:lpwstr>
  </property>
  <property fmtid="{D5CDD505-2E9C-101B-9397-08002B2CF9AE}" pid="8" name="MSIP_Label_d7dc88d9-fa17-47eb-a208-3e66f59d50e5_ContentBits">
    <vt:lpwstr>0</vt:lpwstr>
  </property>
</Properties>
</file>